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24"/>
  </p:notesMasterIdLst>
  <p:sldIdLst>
    <p:sldId id="256" r:id="rId2"/>
    <p:sldId id="282" r:id="rId3"/>
    <p:sldId id="258" r:id="rId4"/>
    <p:sldId id="259" r:id="rId5"/>
    <p:sldId id="283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84" r:id="rId15"/>
    <p:sldId id="285" r:id="rId16"/>
    <p:sldId id="297" r:id="rId17"/>
    <p:sldId id="299" r:id="rId18"/>
    <p:sldId id="286" r:id="rId19"/>
    <p:sldId id="287" r:id="rId20"/>
    <p:sldId id="296" r:id="rId21"/>
    <p:sldId id="293" r:id="rId22"/>
    <p:sldId id="294" r:id="rId23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Dosis" pitchFamily="2" charset="0"/>
      <p:regular r:id="rId29"/>
      <p:bold r:id="rId30"/>
    </p:embeddedFont>
    <p:embeddedFont>
      <p:font typeface="Droid Sans" panose="020B0604020202020204" charset="0"/>
      <p:regular r:id="rId31"/>
      <p:bold r:id="rId32"/>
    </p:embeddedFont>
    <p:embeddedFont>
      <p:font typeface="Open Sans" panose="020B0606030504020204" pitchFamily="34" charset="0"/>
      <p:regular r:id="rId33"/>
      <p:bold r:id="rId34"/>
      <p:italic r:id="rId35"/>
      <p:boldItalic r:id="rId36"/>
    </p:embeddedFont>
    <p:embeddedFont>
      <p:font typeface="Roboto" panose="02000000000000000000" pitchFamily="2" charset="0"/>
      <p:regular r:id="rId37"/>
      <p:bold r:id="rId38"/>
      <p:italic r:id="rId39"/>
      <p:boldItalic r:id="rId40"/>
    </p:embeddedFont>
    <p:embeddedFont>
      <p:font typeface="Source Sans Pro" panose="020B0503030403020204" pitchFamily="34" charset="0"/>
      <p:regular r:id="rId41"/>
      <p:bold r:id="rId42"/>
      <p:italic r:id="rId43"/>
      <p:boldItalic r:id="rId44"/>
    </p:embeddedFont>
    <p:embeddedFont>
      <p:font typeface="Trebuchet MS" panose="020B0603020202020204" pitchFamily="34" charset="0"/>
      <p:regular r:id="rId45"/>
      <p:bold r:id="rId46"/>
      <p:italic r:id="rId47"/>
      <p:boldItalic r:id="rId4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0C0"/>
    <a:srgbClr val="0067FB"/>
    <a:srgbClr val="3818C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3896514-1AA1-4EE5-A447-7E556EC08B63}">
  <a:tblStyle styleId="{B3896514-1AA1-4EE5-A447-7E556EC08B6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EE65728-0D21-4A9D-A831-D487195EC545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248"/>
    <p:restoredTop sz="94674"/>
  </p:normalViewPr>
  <p:slideViewPr>
    <p:cSldViewPr snapToGrid="0" snapToObjects="1">
      <p:cViewPr varScale="1">
        <p:scale>
          <a:sx n="107" d="100"/>
          <a:sy n="107" d="100"/>
        </p:scale>
        <p:origin x="590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font" Target="fonts/font15.fntdata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42" Type="http://schemas.openxmlformats.org/officeDocument/2006/relationships/font" Target="fonts/font18.fntdata"/><Relationship Id="rId47" Type="http://schemas.openxmlformats.org/officeDocument/2006/relationships/font" Target="fonts/font23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5.fntdata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font" Target="fonts/font16.fntdata"/><Relationship Id="rId45" Type="http://schemas.openxmlformats.org/officeDocument/2006/relationships/font" Target="fonts/font2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4" Type="http://schemas.openxmlformats.org/officeDocument/2006/relationships/font" Target="fonts/font20.fntdata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43" Type="http://schemas.openxmlformats.org/officeDocument/2006/relationships/font" Target="fonts/font19.fntdata"/><Relationship Id="rId48" Type="http://schemas.openxmlformats.org/officeDocument/2006/relationships/font" Target="fonts/font24.fntdata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font" Target="fonts/font14.fntdata"/><Relationship Id="rId46" Type="http://schemas.openxmlformats.org/officeDocument/2006/relationships/font" Target="fonts/font22.fntdata"/><Relationship Id="rId20" Type="http://schemas.openxmlformats.org/officeDocument/2006/relationships/slide" Target="slides/slide19.xml"/><Relationship Id="rId41" Type="http://schemas.openxmlformats.org/officeDocument/2006/relationships/font" Target="fonts/font1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Google Shape;938;g4e98c855a5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9" name="Google Shape;939;g4e98c855a5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dirty="0">
                <a:solidFill>
                  <a:srgbClr val="444444"/>
                </a:solidFill>
                <a:latin typeface="Roboto"/>
                <a:ea typeface="Roboto"/>
                <a:cs typeface="Roboto"/>
                <a:sym typeface="Roboto"/>
              </a:rPr>
              <a:t>Massive computing power colocated with the data is required.</a:t>
            </a:r>
            <a:endParaRPr sz="1400" dirty="0">
              <a:solidFill>
                <a:srgbClr val="44444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8830104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ae804cef9a_1_20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ae804cef9a_1_20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368847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gf25d1e84d_0_4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1" name="Google Shape;1851;gf25d1e84d_0_4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It's free for non-commercial use!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770109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/>
          <p:nvPr/>
        </p:nvSpPr>
        <p:spPr>
          <a:xfrm flipH="1">
            <a:off x="-150" y="0"/>
            <a:ext cx="9144000" cy="424206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211202" y="999242"/>
            <a:ext cx="4747298" cy="204619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5000" b="1" i="0">
                <a:solidFill>
                  <a:schemeClr val="lt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  <p:sp>
        <p:nvSpPr>
          <p:cNvPr id="10" name="Google Shape;10;p2"/>
          <p:cNvSpPr/>
          <p:nvPr/>
        </p:nvSpPr>
        <p:spPr>
          <a:xfrm rot="10800000">
            <a:off x="-150" y="4297253"/>
            <a:ext cx="9144000" cy="13602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4933B8C-2F1C-D04E-B641-6A8BF00E930D}"/>
              </a:ext>
            </a:extLst>
          </p:cNvPr>
          <p:cNvSpPr/>
          <p:nvPr userDrawn="1"/>
        </p:nvSpPr>
        <p:spPr>
          <a:xfrm>
            <a:off x="-150" y="4433276"/>
            <a:ext cx="9144150" cy="7102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H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6B3ECBF-F1FF-CC47-9DE4-69F286CF01D0}"/>
              </a:ext>
            </a:extLst>
          </p:cNvPr>
          <p:cNvGrpSpPr/>
          <p:nvPr userDrawn="1"/>
        </p:nvGrpSpPr>
        <p:grpSpPr>
          <a:xfrm>
            <a:off x="211201" y="4479477"/>
            <a:ext cx="8721598" cy="655058"/>
            <a:chOff x="139477" y="940659"/>
            <a:chExt cx="8721598" cy="655058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1940FF7-D7C7-0C4D-8586-97815794E057}"/>
                </a:ext>
              </a:extLst>
            </p:cNvPr>
            <p:cNvSpPr/>
            <p:nvPr userDrawn="1"/>
          </p:nvSpPr>
          <p:spPr>
            <a:xfrm>
              <a:off x="2318618" y="940659"/>
              <a:ext cx="4153900" cy="65505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H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F8F35F5E-E7A7-FF41-984F-96FC3350EA4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7946507" y="995832"/>
              <a:ext cx="914568" cy="517986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6FF459D-9FB8-B849-BC43-3EB47673273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1035731" y="983674"/>
              <a:ext cx="910521" cy="56250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9D21C73E-DA0C-2049-A6D2-A1D37799A6C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139477" y="1036282"/>
              <a:ext cx="663669" cy="509892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9FB7DFEF-EC55-D44A-A8C7-A3C4029FF183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7496" y="965"/>
            <a:ext cx="9144000" cy="442285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+ 2 columns" preserve="1" userDrawn="1">
  <p:cSld name="1_Title + 2 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587076" y="658806"/>
            <a:ext cx="7741630" cy="61968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b="1" i="0">
                <a:solidFill>
                  <a:srgbClr val="0070C0"/>
                </a:solidFill>
                <a:latin typeface="Trebuchet MS" panose="020B0703020202090204" pitchFamily="34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 dirty="0"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588488" y="1396206"/>
            <a:ext cx="7744806" cy="3077892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 sz="2000" b="0" i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▸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⬩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⬞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417DD76-42B8-E447-8A32-40A4781B54C8}"/>
              </a:ext>
            </a:extLst>
          </p:cNvPr>
          <p:cNvSpPr/>
          <p:nvPr userDrawn="1"/>
        </p:nvSpPr>
        <p:spPr>
          <a:xfrm>
            <a:off x="0" y="4627739"/>
            <a:ext cx="9129000" cy="5259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H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B25E8BA-2E5F-BE42-BD4A-37678EAA6D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152374" y="4642610"/>
            <a:ext cx="889860" cy="50399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E25565F-A8BE-2343-AD97-2B3305944AC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601" y="4709047"/>
            <a:ext cx="678929" cy="41942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B0B30A0-8A1C-7444-89ED-65B2F9D7040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239140" y="71300"/>
            <a:ext cx="889860" cy="43144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6E10C30-5B0C-0E4E-B994-1E46BC16BCB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77739" y="4730474"/>
            <a:ext cx="494864" cy="380200"/>
          </a:xfrm>
          <a:prstGeom prst="rect">
            <a:avLst/>
          </a:prstGeom>
        </p:spPr>
      </p:pic>
      <p:sp>
        <p:nvSpPr>
          <p:cNvPr id="17" name="Google Shape;10;p2">
            <a:extLst>
              <a:ext uri="{FF2B5EF4-FFF2-40B4-BE49-F238E27FC236}">
                <a16:creationId xmlns:a16="http://schemas.microsoft.com/office/drawing/2014/main" id="{ACD6BCAD-4895-5845-9257-0BB6CBDA034B}"/>
              </a:ext>
            </a:extLst>
          </p:cNvPr>
          <p:cNvSpPr/>
          <p:nvPr userDrawn="1"/>
        </p:nvSpPr>
        <p:spPr>
          <a:xfrm rot="10800000">
            <a:off x="0" y="4576832"/>
            <a:ext cx="9144000" cy="73596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0021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two columns" type="twoColTx">
  <p:cSld name="Title and two columns"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83"/>
          <p:cNvSpPr txBox="1">
            <a:spLocks noGrp="1"/>
          </p:cNvSpPr>
          <p:nvPr>
            <p:ph type="title"/>
          </p:nvPr>
        </p:nvSpPr>
        <p:spPr>
          <a:xfrm>
            <a:off x="180900" y="446900"/>
            <a:ext cx="878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679" name="Google Shape;679;p83"/>
          <p:cNvSpPr txBox="1">
            <a:spLocks noGrp="1"/>
          </p:cNvSpPr>
          <p:nvPr>
            <p:ph type="body" idx="1"/>
          </p:nvPr>
        </p:nvSpPr>
        <p:spPr>
          <a:xfrm>
            <a:off x="180900" y="1143700"/>
            <a:ext cx="4122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189" lvl="0" indent="-317492" rtl="0">
              <a:spcBef>
                <a:spcPts val="2200"/>
              </a:spcBef>
              <a:spcAft>
                <a:spcPts val="0"/>
              </a:spcAft>
              <a:buSzPts val="1400"/>
              <a:buChar char="•"/>
              <a:defRPr sz="1400"/>
            </a:lvl1pPr>
            <a:lvl2pPr marL="914378" lvl="1" indent="-304793" rtl="0">
              <a:spcBef>
                <a:spcPts val="2200"/>
              </a:spcBef>
              <a:spcAft>
                <a:spcPts val="0"/>
              </a:spcAft>
              <a:buSzPts val="1200"/>
              <a:buChar char="•"/>
              <a:defRPr sz="1200"/>
            </a:lvl2pPr>
            <a:lvl3pPr marL="1371566" lvl="2" indent="-304793" rtl="0">
              <a:spcBef>
                <a:spcPts val="2200"/>
              </a:spcBef>
              <a:spcAft>
                <a:spcPts val="0"/>
              </a:spcAft>
              <a:buSzPts val="1200"/>
              <a:buChar char="•"/>
              <a:defRPr sz="1200"/>
            </a:lvl3pPr>
            <a:lvl4pPr marL="1828754" lvl="3" indent="-304793" rtl="0">
              <a:spcBef>
                <a:spcPts val="2200"/>
              </a:spcBef>
              <a:spcAft>
                <a:spcPts val="0"/>
              </a:spcAft>
              <a:buSzPts val="1200"/>
              <a:buChar char="•"/>
              <a:defRPr sz="1200"/>
            </a:lvl4pPr>
            <a:lvl5pPr marL="2285943" lvl="4" indent="-304793" rtl="0">
              <a:spcBef>
                <a:spcPts val="2200"/>
              </a:spcBef>
              <a:spcAft>
                <a:spcPts val="0"/>
              </a:spcAft>
              <a:buSzPts val="1200"/>
              <a:buChar char="•"/>
              <a:defRPr sz="1200"/>
            </a:lvl5pPr>
            <a:lvl6pPr marL="2743132" lvl="5" indent="-304793" rtl="0">
              <a:spcBef>
                <a:spcPts val="2200"/>
              </a:spcBef>
              <a:spcAft>
                <a:spcPts val="0"/>
              </a:spcAft>
              <a:buSzPts val="1200"/>
              <a:buChar char="•"/>
              <a:defRPr sz="1200"/>
            </a:lvl6pPr>
            <a:lvl7pPr marL="3200320" lvl="6" indent="-304793" rtl="0">
              <a:spcBef>
                <a:spcPts val="2200"/>
              </a:spcBef>
              <a:spcAft>
                <a:spcPts val="0"/>
              </a:spcAft>
              <a:buSzPts val="1200"/>
              <a:buChar char="•"/>
              <a:defRPr sz="1200"/>
            </a:lvl7pPr>
            <a:lvl8pPr marL="3657509" lvl="7" indent="-304793" rtl="0">
              <a:spcBef>
                <a:spcPts val="2200"/>
              </a:spcBef>
              <a:spcAft>
                <a:spcPts val="0"/>
              </a:spcAft>
              <a:buSzPts val="1200"/>
              <a:buChar char="•"/>
              <a:defRPr sz="1200"/>
            </a:lvl8pPr>
            <a:lvl9pPr marL="4114697" lvl="8" indent="-304793" rtl="0">
              <a:spcBef>
                <a:spcPts val="2200"/>
              </a:spcBef>
              <a:spcAft>
                <a:spcPts val="0"/>
              </a:spcAft>
              <a:buSzPts val="1200"/>
              <a:buChar char="•"/>
              <a:defRPr sz="1200"/>
            </a:lvl9pPr>
          </a:lstStyle>
          <a:p>
            <a:endParaRPr/>
          </a:p>
        </p:txBody>
      </p:sp>
      <p:sp>
        <p:nvSpPr>
          <p:cNvPr id="680" name="Google Shape;680;p83"/>
          <p:cNvSpPr txBox="1">
            <a:spLocks noGrp="1"/>
          </p:cNvSpPr>
          <p:nvPr>
            <p:ph type="body" idx="2"/>
          </p:nvPr>
        </p:nvSpPr>
        <p:spPr>
          <a:xfrm>
            <a:off x="4840395" y="1143700"/>
            <a:ext cx="4122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189" lvl="0" indent="-317492" rtl="0">
              <a:spcBef>
                <a:spcPts val="2200"/>
              </a:spcBef>
              <a:spcAft>
                <a:spcPts val="0"/>
              </a:spcAft>
              <a:buSzPts val="1400"/>
              <a:buChar char="•"/>
              <a:defRPr sz="1400"/>
            </a:lvl1pPr>
            <a:lvl2pPr marL="914378" lvl="1" indent="-304793" rtl="0">
              <a:spcBef>
                <a:spcPts val="2200"/>
              </a:spcBef>
              <a:spcAft>
                <a:spcPts val="0"/>
              </a:spcAft>
              <a:buSzPts val="1200"/>
              <a:buChar char="•"/>
              <a:defRPr sz="1200"/>
            </a:lvl2pPr>
            <a:lvl3pPr marL="1371566" lvl="2" indent="-304793" rtl="0">
              <a:spcBef>
                <a:spcPts val="2200"/>
              </a:spcBef>
              <a:spcAft>
                <a:spcPts val="0"/>
              </a:spcAft>
              <a:buSzPts val="1200"/>
              <a:buChar char="•"/>
              <a:defRPr sz="1200"/>
            </a:lvl3pPr>
            <a:lvl4pPr marL="1828754" lvl="3" indent="-304793" rtl="0">
              <a:spcBef>
                <a:spcPts val="2200"/>
              </a:spcBef>
              <a:spcAft>
                <a:spcPts val="0"/>
              </a:spcAft>
              <a:buSzPts val="1200"/>
              <a:buChar char="•"/>
              <a:defRPr sz="1200"/>
            </a:lvl4pPr>
            <a:lvl5pPr marL="2285943" lvl="4" indent="-304793" rtl="0">
              <a:spcBef>
                <a:spcPts val="2200"/>
              </a:spcBef>
              <a:spcAft>
                <a:spcPts val="0"/>
              </a:spcAft>
              <a:buSzPts val="1200"/>
              <a:buChar char="•"/>
              <a:defRPr sz="1200"/>
            </a:lvl5pPr>
            <a:lvl6pPr marL="2743132" lvl="5" indent="-304793" rtl="0">
              <a:spcBef>
                <a:spcPts val="2200"/>
              </a:spcBef>
              <a:spcAft>
                <a:spcPts val="0"/>
              </a:spcAft>
              <a:buSzPts val="1200"/>
              <a:buChar char="•"/>
              <a:defRPr sz="1200"/>
            </a:lvl6pPr>
            <a:lvl7pPr marL="3200320" lvl="6" indent="-304793" rtl="0">
              <a:spcBef>
                <a:spcPts val="2200"/>
              </a:spcBef>
              <a:spcAft>
                <a:spcPts val="0"/>
              </a:spcAft>
              <a:buSzPts val="1200"/>
              <a:buChar char="•"/>
              <a:defRPr sz="1200"/>
            </a:lvl7pPr>
            <a:lvl8pPr marL="3657509" lvl="7" indent="-304793" rtl="0">
              <a:spcBef>
                <a:spcPts val="2200"/>
              </a:spcBef>
              <a:spcAft>
                <a:spcPts val="0"/>
              </a:spcAft>
              <a:buSzPts val="1200"/>
              <a:buChar char="•"/>
              <a:defRPr sz="1200"/>
            </a:lvl8pPr>
            <a:lvl9pPr marL="4114697" lvl="8" indent="-304793" rtl="0">
              <a:spcBef>
                <a:spcPts val="2200"/>
              </a:spcBef>
              <a:spcAft>
                <a:spcPts val="0"/>
              </a:spcAft>
              <a:buSzPts val="1200"/>
              <a:buChar char="•"/>
              <a:defRPr sz="1200"/>
            </a:lvl9pPr>
          </a:lstStyle>
          <a:p>
            <a:endParaRPr/>
          </a:p>
        </p:txBody>
      </p:sp>
      <p:sp>
        <p:nvSpPr>
          <p:cNvPr id="681" name="Google Shape;681;p83"/>
          <p:cNvSpPr txBox="1">
            <a:spLocks noGrp="1"/>
          </p:cNvSpPr>
          <p:nvPr>
            <p:ph type="sldNum" idx="12"/>
          </p:nvPr>
        </p:nvSpPr>
        <p:spPr>
          <a:xfrm>
            <a:off x="8453375" y="4796300"/>
            <a:ext cx="5487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algn="l"/>
            <a:fld id="{00000000-1234-1234-1234-123412341234}" type="slidenum">
              <a:rPr lang="en" smtClean="0"/>
              <a:pPr algn="l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8427363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hank you">
  <p:cSld name="Thank you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1"/>
          <p:cNvSpPr txBox="1">
            <a:spLocks noGrp="1"/>
          </p:cNvSpPr>
          <p:nvPr>
            <p:ph type="title"/>
          </p:nvPr>
        </p:nvSpPr>
        <p:spPr>
          <a:xfrm>
            <a:off x="366680" y="2714300"/>
            <a:ext cx="3915300" cy="6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>
            <a:endParaRPr/>
          </a:p>
        </p:txBody>
      </p:sp>
      <p:cxnSp>
        <p:nvCxnSpPr>
          <p:cNvPr id="155" name="Google Shape;155;p21"/>
          <p:cNvCxnSpPr/>
          <p:nvPr/>
        </p:nvCxnSpPr>
        <p:spPr>
          <a:xfrm>
            <a:off x="0" y="4295271"/>
            <a:ext cx="9144000" cy="0"/>
          </a:xfrm>
          <a:prstGeom prst="straightConnector1">
            <a:avLst/>
          </a:prstGeom>
          <a:noFill/>
          <a:ln w="952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56" name="Google Shape;156;p21"/>
          <p:cNvSpPr/>
          <p:nvPr/>
        </p:nvSpPr>
        <p:spPr>
          <a:xfrm>
            <a:off x="7735273" y="4270335"/>
            <a:ext cx="206400" cy="27300"/>
          </a:xfrm>
          <a:prstGeom prst="rect">
            <a:avLst/>
          </a:prstGeom>
          <a:solidFill>
            <a:srgbClr val="3369E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21"/>
          <p:cNvSpPr/>
          <p:nvPr/>
        </p:nvSpPr>
        <p:spPr>
          <a:xfrm>
            <a:off x="8351309" y="4270335"/>
            <a:ext cx="205200" cy="27300"/>
          </a:xfrm>
          <a:prstGeom prst="rect">
            <a:avLst/>
          </a:prstGeom>
          <a:solidFill>
            <a:srgbClr val="D50F2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21"/>
          <p:cNvSpPr/>
          <p:nvPr/>
        </p:nvSpPr>
        <p:spPr>
          <a:xfrm>
            <a:off x="8556341" y="4270335"/>
            <a:ext cx="206400" cy="27300"/>
          </a:xfrm>
          <a:prstGeom prst="rect">
            <a:avLst/>
          </a:prstGeom>
          <a:solidFill>
            <a:srgbClr val="C9CDCD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21"/>
          <p:cNvSpPr/>
          <p:nvPr/>
        </p:nvSpPr>
        <p:spPr>
          <a:xfrm>
            <a:off x="7941396" y="4270335"/>
            <a:ext cx="206400" cy="27300"/>
          </a:xfrm>
          <a:prstGeom prst="rect">
            <a:avLst/>
          </a:prstGeom>
          <a:solidFill>
            <a:srgbClr val="EEB21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21"/>
          <p:cNvSpPr/>
          <p:nvPr/>
        </p:nvSpPr>
        <p:spPr>
          <a:xfrm>
            <a:off x="8147519" y="4270335"/>
            <a:ext cx="204900" cy="27300"/>
          </a:xfrm>
          <a:prstGeom prst="rect">
            <a:avLst/>
          </a:prstGeom>
          <a:solidFill>
            <a:srgbClr val="00992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" name="Google Shape;161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61726" y="1192573"/>
            <a:ext cx="3502274" cy="7397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43970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419416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44425" y="5598"/>
            <a:ext cx="3552600" cy="11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44425" y="1538075"/>
            <a:ext cx="5169000" cy="33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Source Sans Pro"/>
              <a:buChar char="▹"/>
              <a:defRPr sz="3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▸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⬩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⬞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buNone/>
              <a:defRPr sz="24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1pPr>
            <a:lvl2pPr lvl="1" algn="ctr" rtl="0">
              <a:buNone/>
              <a:defRPr sz="24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 algn="ctr" rtl="0">
              <a:buNone/>
              <a:defRPr sz="24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 algn="ctr" rtl="0">
              <a:buNone/>
              <a:defRPr sz="24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 algn="ctr" rtl="0">
              <a:buNone/>
              <a:defRPr sz="24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 algn="ctr" rtl="0">
              <a:buNone/>
              <a:defRPr sz="24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 algn="ctr" rtl="0">
              <a:buNone/>
              <a:defRPr sz="24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 algn="ctr" rtl="0">
              <a:buNone/>
              <a:defRPr sz="24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 algn="ctr" rtl="0">
              <a:buNone/>
              <a:defRPr sz="24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3" r:id="rId2"/>
    <p:sldLayoutId id="2147483659" r:id="rId3"/>
    <p:sldLayoutId id="2147483660" r:id="rId4"/>
    <p:sldLayoutId id="2147483661" r:id="rId5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hyperlink" Target="https://code.earthengine.google.com/?scriptPath=users/fkmawusi/SERVIRGLOBAL:LandTrender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s.google.com/earth-engine/guides/image_math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iencedirect.com/science/article/pii/S0034425717302900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developers.google.com/earth-engine/datasets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2"/>
          <p:cNvSpPr txBox="1">
            <a:spLocks noGrp="1"/>
          </p:cNvSpPr>
          <p:nvPr>
            <p:ph type="ctrTitle"/>
          </p:nvPr>
        </p:nvSpPr>
        <p:spPr>
          <a:xfrm>
            <a:off x="143583" y="2571750"/>
            <a:ext cx="5309700" cy="83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TRAINING IN GOOGLE EARTH ENGINE (GEE) AND R FOR SEGREGATING </a:t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en-US" sz="2400" dirty="0">
                <a:solidFill>
                  <a:schemeClr val="bg1"/>
                </a:solidFill>
              </a:rPr>
              <a:t>COMMODITIES FROM FOREST AND OTHER LAND COVER CLASSES</a:t>
            </a:r>
            <a:endParaRPr lang="en-GB" sz="2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2094696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buClr>
                <a:schemeClr val="dk2"/>
              </a:buClr>
              <a:buSzPts val="2000"/>
            </a:pPr>
            <a:r>
              <a:rPr lang="en" sz="3600" b="1" dirty="0">
                <a:solidFill>
                  <a:srgbClr val="0070C0"/>
                </a:solidFill>
                <a:latin typeface="Open Sans"/>
                <a:ea typeface="Open Sans"/>
                <a:cs typeface="Open Sans"/>
              </a:rPr>
              <a:t>Application Programming Interface</a:t>
            </a:r>
            <a:endParaRPr lang="en-US" sz="3600" b="1" dirty="0">
              <a:solidFill>
                <a:srgbClr val="0070C0"/>
              </a:solidFill>
              <a:latin typeface="Open Sans"/>
              <a:ea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40920882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368" y="0"/>
            <a:ext cx="7727182" cy="4560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7340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290;p159"/>
          <p:cNvSpPr txBox="1">
            <a:spLocks noGrp="1"/>
          </p:cNvSpPr>
          <p:nvPr>
            <p:ph type="title"/>
          </p:nvPr>
        </p:nvSpPr>
        <p:spPr>
          <a:xfrm>
            <a:off x="0" y="1898888"/>
            <a:ext cx="9143999" cy="865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" sz="3600" dirty="0">
                <a:latin typeface="Open Sans"/>
                <a:ea typeface="Open Sans"/>
                <a:cs typeface="Open Sans"/>
                <a:sym typeface="Arial"/>
              </a:rPr>
              <a:t>GEE Geospatial Analysis Concepts</a:t>
            </a:r>
            <a:endParaRPr sz="3600" dirty="0">
              <a:latin typeface="Open Sans"/>
              <a:ea typeface="Open Sans"/>
              <a:cs typeface="Open San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949414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7741630" cy="619685"/>
          </a:xfrm>
        </p:spPr>
        <p:txBody>
          <a:bodyPr/>
          <a:lstStyle/>
          <a:p>
            <a:pPr>
              <a:spcBef>
                <a:spcPts val="600"/>
              </a:spcBef>
              <a:buSzPts val="2000"/>
            </a:pPr>
            <a:r>
              <a:rPr lang="en-US" sz="3200" dirty="0">
                <a:latin typeface="Open Sans"/>
                <a:ea typeface="Open Sans"/>
                <a:cs typeface="Open Sans"/>
                <a:sym typeface="Source Sans Pro"/>
              </a:rPr>
              <a:t>Data Models</a:t>
            </a:r>
          </a:p>
        </p:txBody>
      </p:sp>
      <p:sp>
        <p:nvSpPr>
          <p:cNvPr id="6" name="Google Shape;1296;p160"/>
          <p:cNvSpPr txBox="1">
            <a:spLocks noGrp="1"/>
          </p:cNvSpPr>
          <p:nvPr>
            <p:ph type="body" idx="1"/>
          </p:nvPr>
        </p:nvSpPr>
        <p:spPr>
          <a:xfrm>
            <a:off x="0" y="701787"/>
            <a:ext cx="8880424" cy="3687972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" sz="2667" dirty="0">
                <a:solidFill>
                  <a:schemeClr val="tx1">
                    <a:lumMod val="50000"/>
                  </a:schemeClr>
                </a:solidFill>
              </a:rPr>
              <a:t>Feature</a:t>
            </a:r>
            <a:endParaRPr sz="2667" dirty="0">
              <a:solidFill>
                <a:schemeClr val="tx1">
                  <a:lumMod val="50000"/>
                </a:schemeClr>
              </a:solidFill>
            </a:endParaRPr>
          </a:p>
          <a:p>
            <a:pPr marL="0" indent="0">
              <a:spcBef>
                <a:spcPts val="1333"/>
              </a:spcBef>
              <a:buNone/>
            </a:pPr>
            <a:r>
              <a:rPr lang="en" sz="2667" dirty="0">
                <a:solidFill>
                  <a:schemeClr val="tx1">
                    <a:lumMod val="50000"/>
                  </a:schemeClr>
                </a:solidFill>
              </a:rPr>
              <a:t>	Line / Point / Polygon</a:t>
            </a:r>
            <a:endParaRPr sz="2667" dirty="0">
              <a:solidFill>
                <a:schemeClr val="tx1">
                  <a:lumMod val="50000"/>
                </a:schemeClr>
              </a:solidFill>
            </a:endParaRPr>
          </a:p>
          <a:p>
            <a:pPr marL="0" indent="609585">
              <a:spcBef>
                <a:spcPts val="1333"/>
              </a:spcBef>
              <a:spcAft>
                <a:spcPts val="1333"/>
              </a:spcAft>
              <a:buNone/>
            </a:pPr>
            <a:r>
              <a:rPr lang="en" sz="2667" dirty="0">
                <a:solidFill>
                  <a:schemeClr val="tx1">
                    <a:lumMod val="50000"/>
                  </a:schemeClr>
                </a:solidFill>
              </a:rPr>
              <a:t>List of Properties</a:t>
            </a:r>
            <a:endParaRPr sz="2667" dirty="0">
              <a:solidFill>
                <a:schemeClr val="tx1">
                  <a:lumMod val="50000"/>
                </a:schemeClr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4437436" y="536557"/>
            <a:ext cx="4628426" cy="3613281"/>
            <a:chOff x="6127133" y="1019426"/>
            <a:chExt cx="5837793" cy="4814964"/>
          </a:xfrm>
        </p:grpSpPr>
        <p:pic>
          <p:nvPicPr>
            <p:cNvPr id="9" name="Picture 2" descr="https://esdac.jrc.ec.europa.eu/ESDB_Archive/EuDASM/Africa/images/maps/afr_ghccs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27133" y="1033104"/>
              <a:ext cx="5837793" cy="48012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Google Shape;1298;p160"/>
            <p:cNvSpPr/>
            <p:nvPr/>
          </p:nvSpPr>
          <p:spPr>
            <a:xfrm>
              <a:off x="6127133" y="1019426"/>
              <a:ext cx="5837793" cy="4814963"/>
            </a:xfrm>
            <a:prstGeom prst="rect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11" name="Google Shape;1299;p160"/>
          <p:cNvSpPr txBox="1"/>
          <p:nvPr/>
        </p:nvSpPr>
        <p:spPr>
          <a:xfrm>
            <a:off x="4231853" y="4034730"/>
            <a:ext cx="5039591" cy="4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Classification of </a:t>
            </a:r>
            <a:r>
              <a:rPr lang="en" sz="24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  <a:sym typeface="Source Sans Pro"/>
              </a:rPr>
              <a:t>cocoa soils in Ghana</a:t>
            </a:r>
            <a:endParaRPr sz="2400" dirty="0">
              <a:solidFill>
                <a:schemeClr val="tx1">
                  <a:lumMod val="50000"/>
                </a:schemeClr>
              </a:solidFill>
              <a:latin typeface="Calibri" panose="020F0502020204030204" pitchFamily="34" charset="0"/>
              <a:ea typeface="Source Sans Pro"/>
              <a:cs typeface="Calibri" panose="020F0502020204030204" pitchFamily="34" charset="0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19007410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7741630" cy="619685"/>
          </a:xfrm>
        </p:spPr>
        <p:txBody>
          <a:bodyPr/>
          <a:lstStyle/>
          <a:p>
            <a:pPr>
              <a:spcBef>
                <a:spcPts val="600"/>
              </a:spcBef>
              <a:buSzPts val="2000"/>
            </a:pPr>
            <a:r>
              <a:rPr lang="en-US" sz="3200" dirty="0">
                <a:latin typeface="Open Sans"/>
                <a:ea typeface="Open Sans"/>
                <a:cs typeface="Open Sans"/>
                <a:sym typeface="Source Sans Pro"/>
              </a:rPr>
              <a:t>Data Models</a:t>
            </a:r>
          </a:p>
        </p:txBody>
      </p:sp>
      <p:sp>
        <p:nvSpPr>
          <p:cNvPr id="12" name="Google Shape;1305;p161"/>
          <p:cNvSpPr txBox="1">
            <a:spLocks noGrp="1"/>
          </p:cNvSpPr>
          <p:nvPr>
            <p:ph type="body" idx="1"/>
          </p:nvPr>
        </p:nvSpPr>
        <p:spPr>
          <a:xfrm>
            <a:off x="0" y="653373"/>
            <a:ext cx="9070339" cy="3949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spcBef>
                <a:spcPts val="1333"/>
              </a:spcBef>
              <a:spcAft>
                <a:spcPts val="1000"/>
              </a:spcAft>
              <a:buNone/>
            </a:pPr>
            <a:r>
              <a:rPr lang="en" sz="2600" dirty="0">
                <a:solidFill>
                  <a:schemeClr val="tx1">
                    <a:lumMod val="50000"/>
                  </a:schemeClr>
                </a:solidFill>
              </a:rPr>
              <a:t>Image</a:t>
            </a:r>
            <a:endParaRPr sz="2600" dirty="0">
              <a:solidFill>
                <a:schemeClr val="tx1">
                  <a:lumMod val="50000"/>
                </a:schemeClr>
              </a:solidFill>
            </a:endParaRPr>
          </a:p>
          <a:p>
            <a:pPr marL="0" indent="0">
              <a:spcBef>
                <a:spcPts val="1000"/>
              </a:spcBef>
              <a:buNone/>
            </a:pPr>
            <a:r>
              <a:rPr lang="en" sz="2600" dirty="0">
                <a:solidFill>
                  <a:schemeClr val="tx1">
                    <a:lumMod val="50000"/>
                  </a:schemeClr>
                </a:solidFill>
              </a:rPr>
              <a:t>Stack of Georeferenced bands</a:t>
            </a:r>
          </a:p>
          <a:p>
            <a:pPr marL="0" indent="0">
              <a:spcBef>
                <a:spcPts val="1333"/>
              </a:spcBef>
              <a:spcAft>
                <a:spcPts val="1000"/>
              </a:spcAft>
              <a:buNone/>
            </a:pPr>
            <a:r>
              <a:rPr lang="en" sz="2600" dirty="0">
                <a:solidFill>
                  <a:schemeClr val="tx1">
                    <a:lumMod val="50000"/>
                  </a:schemeClr>
                </a:solidFill>
              </a:rPr>
              <a:t>Each band has its own:</a:t>
            </a:r>
            <a:endParaRPr sz="2600" dirty="0">
              <a:solidFill>
                <a:schemeClr val="tx1">
                  <a:lumMod val="50000"/>
                </a:schemeClr>
              </a:solidFill>
            </a:endParaRPr>
          </a:p>
          <a:p>
            <a:pPr marL="0" indent="0">
              <a:spcBef>
                <a:spcPts val="1000"/>
              </a:spcBef>
              <a:buNone/>
            </a:pPr>
            <a:r>
              <a:rPr lang="en" sz="2667" dirty="0">
                <a:solidFill>
                  <a:schemeClr val="tx1">
                    <a:lumMod val="50000"/>
                  </a:schemeClr>
                </a:solidFill>
              </a:rPr>
              <a:t>	</a:t>
            </a:r>
            <a:r>
              <a:rPr lang="en" sz="2600" dirty="0">
                <a:solidFill>
                  <a:schemeClr val="tx1">
                    <a:lumMod val="50000"/>
                  </a:schemeClr>
                </a:solidFill>
              </a:rPr>
              <a:t>Mask, Projection, Resolution</a:t>
            </a:r>
            <a:endParaRPr sz="2600" dirty="0">
              <a:solidFill>
                <a:schemeClr val="tx1">
                  <a:lumMod val="50000"/>
                </a:schemeClr>
              </a:solidFill>
            </a:endParaRPr>
          </a:p>
          <a:p>
            <a:pPr marL="0" indent="0">
              <a:spcBef>
                <a:spcPts val="1000"/>
              </a:spcBef>
              <a:buNone/>
            </a:pPr>
            <a:r>
              <a:rPr lang="en" sz="2600" dirty="0">
                <a:solidFill>
                  <a:schemeClr val="tx1">
                    <a:lumMod val="50000"/>
                  </a:schemeClr>
                </a:solidFill>
              </a:rPr>
              <a:t>A list of properties, including:</a:t>
            </a:r>
            <a:endParaRPr sz="2600" dirty="0">
              <a:solidFill>
                <a:schemeClr val="tx1">
                  <a:lumMod val="50000"/>
                </a:schemeClr>
              </a:solidFill>
            </a:endParaRPr>
          </a:p>
          <a:p>
            <a:pPr marL="0" indent="0">
              <a:spcBef>
                <a:spcPts val="1000"/>
              </a:spcBef>
              <a:buNone/>
            </a:pPr>
            <a:r>
              <a:rPr lang="en" sz="2667" dirty="0">
                <a:solidFill>
                  <a:schemeClr val="tx1">
                    <a:lumMod val="50000"/>
                  </a:schemeClr>
                </a:solidFill>
              </a:rPr>
              <a:t>	</a:t>
            </a:r>
            <a:r>
              <a:rPr lang="en" sz="2600" dirty="0">
                <a:solidFill>
                  <a:schemeClr val="tx1">
                    <a:lumMod val="50000"/>
                  </a:schemeClr>
                </a:solidFill>
              </a:rPr>
              <a:t>Date, Bounding-box</a:t>
            </a:r>
            <a:endParaRPr sz="2600" dirty="0">
              <a:solidFill>
                <a:schemeClr val="tx1">
                  <a:lumMod val="50000"/>
                </a:schemeClr>
              </a:solidFill>
            </a:endParaRPr>
          </a:p>
          <a:p>
            <a:pPr marL="0" indent="609585">
              <a:spcBef>
                <a:spcPts val="1333"/>
              </a:spcBef>
              <a:spcAft>
                <a:spcPts val="1333"/>
              </a:spcAft>
              <a:buNone/>
            </a:pPr>
            <a:endParaRPr sz="2667" dirty="0">
              <a:solidFill>
                <a:schemeClr val="tx1">
                  <a:lumMod val="50000"/>
                </a:schemeClr>
              </a:solidFill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5196841" y="1126695"/>
            <a:ext cx="3873498" cy="3320614"/>
            <a:chOff x="7327901" y="1397002"/>
            <a:chExt cx="4931099" cy="4051299"/>
          </a:xfrm>
        </p:grpSpPr>
        <p:pic>
          <p:nvPicPr>
            <p:cNvPr id="14" name="Google Shape;1306;p161" descr="ss3.png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10800000">
              <a:off x="7515448" y="3737753"/>
              <a:ext cx="4743552" cy="171054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" name="Google Shape;1307;p161"/>
            <p:cNvSpPr/>
            <p:nvPr/>
          </p:nvSpPr>
          <p:spPr>
            <a:xfrm>
              <a:off x="7778093" y="3782767"/>
              <a:ext cx="4161345" cy="1586739"/>
            </a:xfrm>
            <a:custGeom>
              <a:avLst/>
              <a:gdLst/>
              <a:ahLst/>
              <a:cxnLst/>
              <a:rect l="l" t="t" r="r" b="b"/>
              <a:pathLst>
                <a:path w="135255" h="53721" extrusionOk="0">
                  <a:moveTo>
                    <a:pt x="22479" y="0"/>
                  </a:moveTo>
                  <a:lnTo>
                    <a:pt x="0" y="46863"/>
                  </a:lnTo>
                  <a:lnTo>
                    <a:pt x="112395" y="53721"/>
                  </a:lnTo>
                  <a:lnTo>
                    <a:pt x="135255" y="7239"/>
                  </a:lnTo>
                  <a:close/>
                </a:path>
              </a:pathLst>
            </a:custGeom>
            <a:noFill/>
            <a:ln w="28575" cap="flat" cmpd="sng">
              <a:solidFill>
                <a:srgbClr val="93C47D"/>
              </a:solidFill>
              <a:prstDash val="solid"/>
              <a:round/>
              <a:headEnd type="none" w="med" len="med"/>
              <a:tailEnd type="none" w="med" len="med"/>
            </a:ln>
          </p:spPr>
        </p:sp>
        <p:pic>
          <p:nvPicPr>
            <p:cNvPr id="16" name="Google Shape;1308;p161" descr="ss3.png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10800000">
              <a:off x="7421675" y="3287607"/>
              <a:ext cx="4743552" cy="171054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" name="Google Shape;1309;p161"/>
            <p:cNvSpPr/>
            <p:nvPr/>
          </p:nvSpPr>
          <p:spPr>
            <a:xfrm>
              <a:off x="7684320" y="3332621"/>
              <a:ext cx="4161345" cy="1586739"/>
            </a:xfrm>
            <a:custGeom>
              <a:avLst/>
              <a:gdLst/>
              <a:ahLst/>
              <a:cxnLst/>
              <a:rect l="l" t="t" r="r" b="b"/>
              <a:pathLst>
                <a:path w="135255" h="53721" extrusionOk="0">
                  <a:moveTo>
                    <a:pt x="22479" y="0"/>
                  </a:moveTo>
                  <a:lnTo>
                    <a:pt x="0" y="46863"/>
                  </a:lnTo>
                  <a:lnTo>
                    <a:pt x="112395" y="53721"/>
                  </a:lnTo>
                  <a:lnTo>
                    <a:pt x="135255" y="7239"/>
                  </a:lnTo>
                  <a:close/>
                </a:path>
              </a:pathLst>
            </a:custGeom>
            <a:noFill/>
            <a:ln w="28575" cap="flat" cmpd="sng">
              <a:solidFill>
                <a:srgbClr val="F1C23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pic>
          <p:nvPicPr>
            <p:cNvPr id="18" name="Google Shape;1310;p161" descr="ss3.png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10800000">
              <a:off x="7421675" y="2837463"/>
              <a:ext cx="4743552" cy="171054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" name="Google Shape;1311;p161"/>
            <p:cNvSpPr/>
            <p:nvPr/>
          </p:nvSpPr>
          <p:spPr>
            <a:xfrm>
              <a:off x="7684320" y="2882477"/>
              <a:ext cx="4161345" cy="1586739"/>
            </a:xfrm>
            <a:custGeom>
              <a:avLst/>
              <a:gdLst/>
              <a:ahLst/>
              <a:cxnLst/>
              <a:rect l="l" t="t" r="r" b="b"/>
              <a:pathLst>
                <a:path w="135255" h="53721" extrusionOk="0">
                  <a:moveTo>
                    <a:pt x="22479" y="0"/>
                  </a:moveTo>
                  <a:lnTo>
                    <a:pt x="0" y="46863"/>
                  </a:lnTo>
                  <a:lnTo>
                    <a:pt x="112395" y="53721"/>
                  </a:lnTo>
                  <a:lnTo>
                    <a:pt x="135255" y="7239"/>
                  </a:lnTo>
                  <a:close/>
                </a:path>
              </a:pathLst>
            </a:custGeom>
            <a:noFill/>
            <a:ln w="28575" cap="flat" cmpd="sng">
              <a:solidFill>
                <a:srgbClr val="E6B8AF"/>
              </a:solidFill>
              <a:prstDash val="solid"/>
              <a:round/>
              <a:headEnd type="none" w="med" len="med"/>
              <a:tailEnd type="none" w="med" len="med"/>
            </a:ln>
          </p:spPr>
        </p:sp>
        <p:pic>
          <p:nvPicPr>
            <p:cNvPr id="20" name="Google Shape;1312;p161" descr="ss3.png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10800000">
              <a:off x="7421675" y="2387319"/>
              <a:ext cx="4743552" cy="171054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" name="Google Shape;1313;p161"/>
            <p:cNvSpPr/>
            <p:nvPr/>
          </p:nvSpPr>
          <p:spPr>
            <a:xfrm>
              <a:off x="7684320" y="2432332"/>
              <a:ext cx="4161345" cy="1586739"/>
            </a:xfrm>
            <a:custGeom>
              <a:avLst/>
              <a:gdLst/>
              <a:ahLst/>
              <a:cxnLst/>
              <a:rect l="l" t="t" r="r" b="b"/>
              <a:pathLst>
                <a:path w="135255" h="53721" extrusionOk="0">
                  <a:moveTo>
                    <a:pt x="22479" y="0"/>
                  </a:moveTo>
                  <a:lnTo>
                    <a:pt x="0" y="46863"/>
                  </a:lnTo>
                  <a:lnTo>
                    <a:pt x="112395" y="53721"/>
                  </a:lnTo>
                  <a:lnTo>
                    <a:pt x="135255" y="7239"/>
                  </a:lnTo>
                  <a:close/>
                </a:path>
              </a:pathLst>
            </a:custGeom>
            <a:noFill/>
            <a:ln w="28575" cap="flat" cmpd="sng">
              <a:solidFill>
                <a:srgbClr val="76A5AF"/>
              </a:solidFill>
              <a:prstDash val="solid"/>
              <a:round/>
              <a:headEnd type="none" w="med" len="med"/>
              <a:tailEnd type="none" w="med" len="med"/>
            </a:ln>
          </p:spPr>
        </p:sp>
        <p:pic>
          <p:nvPicPr>
            <p:cNvPr id="22" name="Google Shape;1314;p161" descr="ss3.png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10800000">
              <a:off x="7327901" y="1937174"/>
              <a:ext cx="4743552" cy="171054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" name="Google Shape;1315;p161"/>
            <p:cNvSpPr/>
            <p:nvPr/>
          </p:nvSpPr>
          <p:spPr>
            <a:xfrm>
              <a:off x="7590546" y="1982188"/>
              <a:ext cx="4161345" cy="1586739"/>
            </a:xfrm>
            <a:custGeom>
              <a:avLst/>
              <a:gdLst/>
              <a:ahLst/>
              <a:cxnLst/>
              <a:rect l="l" t="t" r="r" b="b"/>
              <a:pathLst>
                <a:path w="135255" h="53721" extrusionOk="0">
                  <a:moveTo>
                    <a:pt x="22479" y="0"/>
                  </a:moveTo>
                  <a:lnTo>
                    <a:pt x="0" y="46863"/>
                  </a:lnTo>
                  <a:lnTo>
                    <a:pt x="112395" y="53721"/>
                  </a:lnTo>
                  <a:lnTo>
                    <a:pt x="135255" y="7239"/>
                  </a:lnTo>
                  <a:close/>
                </a:path>
              </a:pathLst>
            </a:custGeom>
            <a:noFill/>
            <a:ln w="28575" cap="flat" cmpd="sng">
              <a:solidFill>
                <a:srgbClr val="B4A7D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pic>
          <p:nvPicPr>
            <p:cNvPr id="24" name="Google Shape;1316;p161" descr="ss3.png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10800000">
              <a:off x="7327901" y="1397002"/>
              <a:ext cx="4743552" cy="171054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" name="Google Shape;1317;p161"/>
            <p:cNvSpPr/>
            <p:nvPr/>
          </p:nvSpPr>
          <p:spPr>
            <a:xfrm>
              <a:off x="7590546" y="1442015"/>
              <a:ext cx="4161345" cy="1586739"/>
            </a:xfrm>
            <a:custGeom>
              <a:avLst/>
              <a:gdLst/>
              <a:ahLst/>
              <a:cxnLst/>
              <a:rect l="l" t="t" r="r" b="b"/>
              <a:pathLst>
                <a:path w="135255" h="53721" extrusionOk="0">
                  <a:moveTo>
                    <a:pt x="22479" y="0"/>
                  </a:moveTo>
                  <a:lnTo>
                    <a:pt x="0" y="46863"/>
                  </a:lnTo>
                  <a:lnTo>
                    <a:pt x="112395" y="53721"/>
                  </a:lnTo>
                  <a:lnTo>
                    <a:pt x="135255" y="7239"/>
                  </a:lnTo>
                  <a:close/>
                </a:path>
              </a:pathLst>
            </a:custGeom>
            <a:noFill/>
            <a:ln w="28575" cap="flat" cmpd="sng">
              <a:solidFill>
                <a:srgbClr val="EAD1DC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</p:spTree>
    <p:extLst>
      <p:ext uri="{BB962C8B-B14F-4D97-AF65-F5344CB8AC3E}">
        <p14:creationId xmlns:p14="http://schemas.microsoft.com/office/powerpoint/2010/main" val="22280401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7741630" cy="619685"/>
          </a:xfrm>
        </p:spPr>
        <p:txBody>
          <a:bodyPr/>
          <a:lstStyle/>
          <a:p>
            <a:pPr>
              <a:spcBef>
                <a:spcPts val="600"/>
              </a:spcBef>
              <a:buSzPts val="2000"/>
            </a:pPr>
            <a:r>
              <a:rPr lang="en-US" sz="3200" dirty="0">
                <a:latin typeface="Open Sans"/>
                <a:ea typeface="Open Sans"/>
                <a:cs typeface="Open Sans"/>
                <a:sym typeface="Source Sans Pro"/>
              </a:rPr>
              <a:t>Data Models</a:t>
            </a:r>
          </a:p>
        </p:txBody>
      </p:sp>
      <p:sp>
        <p:nvSpPr>
          <p:cNvPr id="12" name="Google Shape;1323;p162"/>
          <p:cNvSpPr txBox="1">
            <a:spLocks noGrp="1"/>
          </p:cNvSpPr>
          <p:nvPr>
            <p:ph type="body" idx="1"/>
          </p:nvPr>
        </p:nvSpPr>
        <p:spPr>
          <a:xfrm>
            <a:off x="0" y="823283"/>
            <a:ext cx="9144000" cy="3768814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spcBef>
                <a:spcPts val="1333"/>
              </a:spcBef>
              <a:buNone/>
            </a:pPr>
            <a:r>
              <a:rPr lang="en" sz="2600" dirty="0">
                <a:solidFill>
                  <a:schemeClr val="tx1">
                    <a:lumMod val="50000"/>
                  </a:schemeClr>
                </a:solidFill>
              </a:rPr>
              <a:t>Collection</a:t>
            </a:r>
            <a:endParaRPr sz="2600" dirty="0">
              <a:solidFill>
                <a:schemeClr val="tx1">
                  <a:lumMod val="50000"/>
                </a:schemeClr>
              </a:solidFill>
            </a:endParaRPr>
          </a:p>
          <a:p>
            <a:pPr marL="0" indent="0">
              <a:spcBef>
                <a:spcPts val="1333"/>
              </a:spcBef>
              <a:buNone/>
            </a:pPr>
            <a:r>
              <a:rPr lang="en" sz="2600" dirty="0">
                <a:solidFill>
                  <a:schemeClr val="tx1">
                    <a:lumMod val="50000"/>
                  </a:schemeClr>
                </a:solidFill>
              </a:rPr>
              <a:t>Bag of Elements</a:t>
            </a:r>
            <a:endParaRPr sz="2600" dirty="0">
              <a:solidFill>
                <a:schemeClr val="tx1">
                  <a:lumMod val="50000"/>
                </a:schemeClr>
              </a:solidFill>
            </a:endParaRPr>
          </a:p>
          <a:p>
            <a:pPr marL="0" indent="0">
              <a:spcBef>
                <a:spcPts val="1333"/>
              </a:spcBef>
              <a:buNone/>
            </a:pPr>
            <a:r>
              <a:rPr lang="en" sz="2667" dirty="0">
                <a:solidFill>
                  <a:schemeClr val="tx1">
                    <a:lumMod val="50000"/>
                  </a:schemeClr>
                </a:solidFill>
              </a:rPr>
              <a:t>	</a:t>
            </a:r>
            <a:r>
              <a:rPr lang="en" sz="2600" dirty="0">
                <a:solidFill>
                  <a:schemeClr val="tx1">
                    <a:lumMod val="50000"/>
                  </a:schemeClr>
                </a:solidFill>
              </a:rPr>
              <a:t>Table of Features</a:t>
            </a:r>
          </a:p>
          <a:p>
            <a:pPr marL="0" indent="0">
              <a:spcBef>
                <a:spcPts val="1333"/>
              </a:spcBef>
              <a:buNone/>
            </a:pPr>
            <a:r>
              <a:rPr lang="en" sz="2667" dirty="0">
                <a:solidFill>
                  <a:schemeClr val="tx1">
                    <a:lumMod val="50000"/>
                  </a:schemeClr>
                </a:solidFill>
              </a:rPr>
              <a:t>	</a:t>
            </a:r>
            <a:r>
              <a:rPr lang="en" sz="2600" dirty="0">
                <a:solidFill>
                  <a:schemeClr val="tx1">
                    <a:lumMod val="50000"/>
                  </a:schemeClr>
                </a:solidFill>
              </a:rPr>
              <a:t>Directory of Images</a:t>
            </a:r>
            <a:endParaRPr sz="2600" dirty="0">
              <a:solidFill>
                <a:schemeClr val="tx1">
                  <a:lumMod val="50000"/>
                </a:schemeClr>
              </a:solidFill>
            </a:endParaRPr>
          </a:p>
          <a:p>
            <a:pPr marL="0" indent="0">
              <a:spcBef>
                <a:spcPts val="1333"/>
              </a:spcBef>
              <a:spcAft>
                <a:spcPts val="1333"/>
              </a:spcAft>
              <a:buNone/>
            </a:pPr>
            <a:r>
              <a:rPr lang="en" sz="2667" dirty="0">
                <a:solidFill>
                  <a:schemeClr val="tx1">
                    <a:lumMod val="50000"/>
                  </a:schemeClr>
                </a:solidFill>
              </a:rPr>
              <a:t>		</a:t>
            </a:r>
            <a:r>
              <a:rPr lang="en" sz="2600" dirty="0">
                <a:solidFill>
                  <a:schemeClr val="tx1">
                    <a:lumMod val="50000"/>
                  </a:schemeClr>
                </a:solidFill>
              </a:rPr>
              <a:t>Filter, Sort, Join, Map, Reduce</a:t>
            </a:r>
            <a:endParaRPr sz="2600" dirty="0">
              <a:solidFill>
                <a:schemeClr val="tx1">
                  <a:lumMod val="50000"/>
                </a:schemeClr>
              </a:solidFill>
            </a:endParaRPr>
          </a:p>
        </p:txBody>
      </p:sp>
      <p:pic>
        <p:nvPicPr>
          <p:cNvPr id="13" name="Google Shape;1324;p16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563063" y="619685"/>
            <a:ext cx="2445859" cy="391146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457876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46;p27"/>
          <p:cNvSpPr txBox="1">
            <a:spLocks noGrp="1"/>
          </p:cNvSpPr>
          <p:nvPr>
            <p:ph type="title"/>
          </p:nvPr>
        </p:nvSpPr>
        <p:spPr>
          <a:xfrm>
            <a:off x="113197" y="9773"/>
            <a:ext cx="8520600" cy="7146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600"/>
              </a:spcBef>
              <a:buSzPts val="2000"/>
            </a:pPr>
            <a:r>
              <a:rPr lang="en" sz="3200" dirty="0">
                <a:latin typeface="Open Sans"/>
                <a:ea typeface="Open Sans"/>
                <a:cs typeface="Open Sans"/>
              </a:rPr>
              <a:t>Per pixel computations</a:t>
            </a:r>
            <a:endParaRPr sz="3200" dirty="0">
              <a:latin typeface="Open Sans"/>
              <a:ea typeface="Open Sans"/>
              <a:cs typeface="Open Sans"/>
            </a:endParaRPr>
          </a:p>
        </p:txBody>
      </p:sp>
      <p:grpSp>
        <p:nvGrpSpPr>
          <p:cNvPr id="5" name="Google Shape;147;p27"/>
          <p:cNvGrpSpPr/>
          <p:nvPr/>
        </p:nvGrpSpPr>
        <p:grpSpPr>
          <a:xfrm>
            <a:off x="686978" y="1400887"/>
            <a:ext cx="1571628" cy="2118975"/>
            <a:chOff x="6529381" y="2371438"/>
            <a:chExt cx="1571628" cy="2118975"/>
          </a:xfrm>
        </p:grpSpPr>
        <p:sp>
          <p:nvSpPr>
            <p:cNvPr id="6" name="Google Shape;148;p27"/>
            <p:cNvSpPr/>
            <p:nvPr/>
          </p:nvSpPr>
          <p:spPr>
            <a:xfrm>
              <a:off x="6529381" y="3428688"/>
              <a:ext cx="1571628" cy="1061725"/>
            </a:xfrm>
            <a:prstGeom prst="flowChartDecision">
              <a:avLst/>
            </a:prstGeom>
            <a:solidFill>
              <a:srgbClr val="FFFFFF"/>
            </a:solidFill>
            <a:ln w="2857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49;p27"/>
            <p:cNvSpPr/>
            <p:nvPr/>
          </p:nvSpPr>
          <p:spPr>
            <a:xfrm>
              <a:off x="6529381" y="3076488"/>
              <a:ext cx="1571628" cy="1061725"/>
            </a:xfrm>
            <a:prstGeom prst="flowChartDecision">
              <a:avLst/>
            </a:prstGeom>
            <a:solidFill>
              <a:srgbClr val="FFFFFF"/>
            </a:solidFill>
            <a:ln w="2857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50;p27"/>
            <p:cNvSpPr/>
            <p:nvPr/>
          </p:nvSpPr>
          <p:spPr>
            <a:xfrm>
              <a:off x="6529381" y="2724138"/>
              <a:ext cx="1571628" cy="1061725"/>
            </a:xfrm>
            <a:prstGeom prst="flowChartDecision">
              <a:avLst/>
            </a:prstGeom>
            <a:solidFill>
              <a:srgbClr val="FFFFFF"/>
            </a:solidFill>
            <a:ln w="2857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51;p27"/>
            <p:cNvSpPr/>
            <p:nvPr/>
          </p:nvSpPr>
          <p:spPr>
            <a:xfrm>
              <a:off x="6529381" y="2371438"/>
              <a:ext cx="1571628" cy="1061725"/>
            </a:xfrm>
            <a:prstGeom prst="flowChartDecision">
              <a:avLst/>
            </a:prstGeom>
            <a:solidFill>
              <a:srgbClr val="FFFFFF"/>
            </a:solidFill>
            <a:ln w="2857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" name="Google Shape;152;p27"/>
          <p:cNvGrpSpPr/>
          <p:nvPr/>
        </p:nvGrpSpPr>
        <p:grpSpPr>
          <a:xfrm>
            <a:off x="3446028" y="1365924"/>
            <a:ext cx="1571628" cy="2118975"/>
            <a:chOff x="6529381" y="2371438"/>
            <a:chExt cx="1571628" cy="2118975"/>
          </a:xfrm>
        </p:grpSpPr>
        <p:sp>
          <p:nvSpPr>
            <p:cNvPr id="11" name="Google Shape;153;p27"/>
            <p:cNvSpPr/>
            <p:nvPr/>
          </p:nvSpPr>
          <p:spPr>
            <a:xfrm>
              <a:off x="6529381" y="3428688"/>
              <a:ext cx="1571628" cy="1061725"/>
            </a:xfrm>
            <a:prstGeom prst="flowChartDecision">
              <a:avLst/>
            </a:prstGeom>
            <a:solidFill>
              <a:srgbClr val="FFFFFF"/>
            </a:solidFill>
            <a:ln w="2857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54;p27"/>
            <p:cNvSpPr/>
            <p:nvPr/>
          </p:nvSpPr>
          <p:spPr>
            <a:xfrm>
              <a:off x="6529381" y="3076488"/>
              <a:ext cx="1571628" cy="1061725"/>
            </a:xfrm>
            <a:prstGeom prst="flowChartDecision">
              <a:avLst/>
            </a:prstGeom>
            <a:solidFill>
              <a:srgbClr val="FFFFFF"/>
            </a:solidFill>
            <a:ln w="2857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55;p27"/>
            <p:cNvSpPr/>
            <p:nvPr/>
          </p:nvSpPr>
          <p:spPr>
            <a:xfrm>
              <a:off x="6529381" y="2724138"/>
              <a:ext cx="1571628" cy="1061725"/>
            </a:xfrm>
            <a:prstGeom prst="flowChartDecision">
              <a:avLst/>
            </a:prstGeom>
            <a:solidFill>
              <a:srgbClr val="FFFFFF"/>
            </a:solidFill>
            <a:ln w="2857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56;p27"/>
            <p:cNvSpPr/>
            <p:nvPr/>
          </p:nvSpPr>
          <p:spPr>
            <a:xfrm>
              <a:off x="6529381" y="2371438"/>
              <a:ext cx="1571628" cy="1061725"/>
            </a:xfrm>
            <a:prstGeom prst="flowChartDecision">
              <a:avLst/>
            </a:prstGeom>
            <a:solidFill>
              <a:srgbClr val="FFFFFF"/>
            </a:solidFill>
            <a:ln w="2857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" name="Google Shape;157;p27"/>
          <p:cNvGrpSpPr/>
          <p:nvPr/>
        </p:nvGrpSpPr>
        <p:grpSpPr>
          <a:xfrm>
            <a:off x="6868403" y="1365912"/>
            <a:ext cx="1571628" cy="2118975"/>
            <a:chOff x="6529381" y="2371438"/>
            <a:chExt cx="1571628" cy="2118975"/>
          </a:xfrm>
        </p:grpSpPr>
        <p:sp>
          <p:nvSpPr>
            <p:cNvPr id="16" name="Google Shape;158;p27"/>
            <p:cNvSpPr/>
            <p:nvPr/>
          </p:nvSpPr>
          <p:spPr>
            <a:xfrm>
              <a:off x="6529381" y="3428688"/>
              <a:ext cx="1571628" cy="1061725"/>
            </a:xfrm>
            <a:prstGeom prst="flowChartDecision">
              <a:avLst/>
            </a:prstGeom>
            <a:solidFill>
              <a:srgbClr val="FFFFFF"/>
            </a:solidFill>
            <a:ln w="2857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59;p27"/>
            <p:cNvSpPr/>
            <p:nvPr/>
          </p:nvSpPr>
          <p:spPr>
            <a:xfrm>
              <a:off x="6529381" y="3076488"/>
              <a:ext cx="1571628" cy="1061725"/>
            </a:xfrm>
            <a:prstGeom prst="flowChartDecision">
              <a:avLst/>
            </a:prstGeom>
            <a:solidFill>
              <a:srgbClr val="FFFFFF"/>
            </a:solidFill>
            <a:ln w="2857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60;p27"/>
            <p:cNvSpPr/>
            <p:nvPr/>
          </p:nvSpPr>
          <p:spPr>
            <a:xfrm>
              <a:off x="6529381" y="2724138"/>
              <a:ext cx="1571628" cy="1061725"/>
            </a:xfrm>
            <a:prstGeom prst="flowChartDecision">
              <a:avLst/>
            </a:prstGeom>
            <a:solidFill>
              <a:srgbClr val="FFFFFF"/>
            </a:solidFill>
            <a:ln w="2857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61;p27"/>
            <p:cNvSpPr/>
            <p:nvPr/>
          </p:nvSpPr>
          <p:spPr>
            <a:xfrm>
              <a:off x="6529381" y="2371438"/>
              <a:ext cx="1571628" cy="1061725"/>
            </a:xfrm>
            <a:prstGeom prst="flowChartDecision">
              <a:avLst/>
            </a:prstGeom>
            <a:solidFill>
              <a:srgbClr val="FFFFFF"/>
            </a:solidFill>
            <a:ln w="2857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Google Shape;162;p27"/>
          <p:cNvSpPr/>
          <p:nvPr/>
        </p:nvSpPr>
        <p:spPr>
          <a:xfrm>
            <a:off x="2562822" y="1996849"/>
            <a:ext cx="595500" cy="628500"/>
          </a:xfrm>
          <a:prstGeom prst="mathPlus">
            <a:avLst>
              <a:gd name="adj1" fmla="val 2352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163;p27"/>
          <p:cNvSpPr/>
          <p:nvPr/>
        </p:nvSpPr>
        <p:spPr>
          <a:xfrm>
            <a:off x="5550097" y="1996849"/>
            <a:ext cx="992100" cy="628500"/>
          </a:xfrm>
          <a:prstGeom prst="mathEqual">
            <a:avLst>
              <a:gd name="adj1" fmla="val 23520"/>
              <a:gd name="adj2" fmla="val 1176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n>
                <a:solidFill>
                  <a:srgbClr val="002060"/>
                </a:solidFill>
              </a:ln>
            </a:endParaRPr>
          </a:p>
        </p:txBody>
      </p:sp>
      <p:sp>
        <p:nvSpPr>
          <p:cNvPr id="24" name="Google Shape;164;p27"/>
          <p:cNvSpPr txBox="1"/>
          <p:nvPr/>
        </p:nvSpPr>
        <p:spPr>
          <a:xfrm>
            <a:off x="2097782" y="4203637"/>
            <a:ext cx="5348400" cy="4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 dirty="0">
                <a:solidFill>
                  <a:schemeClr val="hlink"/>
                </a:solidFill>
                <a:hlinkClick r:id="rId2"/>
              </a:rPr>
              <a:t>https://developers.google.com/earth-engine/guides/image_math</a:t>
            </a:r>
            <a:r>
              <a:rPr lang="en" dirty="0"/>
              <a:t>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562496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46;p27"/>
          <p:cNvSpPr txBox="1">
            <a:spLocks noGrp="1"/>
          </p:cNvSpPr>
          <p:nvPr>
            <p:ph type="title"/>
          </p:nvPr>
        </p:nvSpPr>
        <p:spPr>
          <a:xfrm>
            <a:off x="113197" y="9773"/>
            <a:ext cx="8520600" cy="7146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600"/>
              </a:spcBef>
              <a:buSzPts val="2000"/>
            </a:pPr>
            <a:r>
              <a:rPr lang="en-US" sz="3200" dirty="0">
                <a:latin typeface="Open Sans"/>
                <a:ea typeface="Open Sans"/>
                <a:cs typeface="Open Sans"/>
              </a:rPr>
              <a:t>Compositing (aggregation over a stack)</a:t>
            </a:r>
            <a:endParaRPr sz="3200" dirty="0">
              <a:latin typeface="Open Sans"/>
              <a:ea typeface="Open Sans"/>
              <a:cs typeface="Open Sans"/>
            </a:endParaRPr>
          </a:p>
        </p:txBody>
      </p:sp>
      <p:grpSp>
        <p:nvGrpSpPr>
          <p:cNvPr id="22" name="Google Shape;170;p28"/>
          <p:cNvGrpSpPr/>
          <p:nvPr/>
        </p:nvGrpSpPr>
        <p:grpSpPr>
          <a:xfrm>
            <a:off x="885481" y="1836138"/>
            <a:ext cx="1571628" cy="2118975"/>
            <a:chOff x="6529381" y="2371438"/>
            <a:chExt cx="1571628" cy="2118975"/>
          </a:xfrm>
        </p:grpSpPr>
        <p:sp>
          <p:nvSpPr>
            <p:cNvPr id="23" name="Google Shape;171;p28"/>
            <p:cNvSpPr/>
            <p:nvPr/>
          </p:nvSpPr>
          <p:spPr>
            <a:xfrm>
              <a:off x="6529381" y="3428688"/>
              <a:ext cx="1571628" cy="1061725"/>
            </a:xfrm>
            <a:prstGeom prst="flowChartDecision">
              <a:avLst/>
            </a:prstGeom>
            <a:solidFill>
              <a:srgbClr val="FFFFFF"/>
            </a:solidFill>
            <a:ln w="2857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72;p28"/>
            <p:cNvSpPr/>
            <p:nvPr/>
          </p:nvSpPr>
          <p:spPr>
            <a:xfrm>
              <a:off x="6529381" y="3076488"/>
              <a:ext cx="1571628" cy="1061725"/>
            </a:xfrm>
            <a:prstGeom prst="flowChartDecision">
              <a:avLst/>
            </a:prstGeom>
            <a:solidFill>
              <a:srgbClr val="FFFFFF"/>
            </a:solidFill>
            <a:ln w="2857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73;p28"/>
            <p:cNvSpPr/>
            <p:nvPr/>
          </p:nvSpPr>
          <p:spPr>
            <a:xfrm>
              <a:off x="6529381" y="2724138"/>
              <a:ext cx="1571628" cy="1061725"/>
            </a:xfrm>
            <a:prstGeom prst="flowChartDecision">
              <a:avLst/>
            </a:prstGeom>
            <a:solidFill>
              <a:srgbClr val="FFFFFF"/>
            </a:solidFill>
            <a:ln w="2857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74;p28"/>
            <p:cNvSpPr/>
            <p:nvPr/>
          </p:nvSpPr>
          <p:spPr>
            <a:xfrm>
              <a:off x="6529381" y="2371438"/>
              <a:ext cx="1571628" cy="1061725"/>
            </a:xfrm>
            <a:prstGeom prst="flowChartDecision">
              <a:avLst/>
            </a:prstGeom>
            <a:solidFill>
              <a:srgbClr val="FFFFFF"/>
            </a:solidFill>
            <a:ln w="2857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" name="Google Shape;175;p28"/>
          <p:cNvSpPr/>
          <p:nvPr/>
        </p:nvSpPr>
        <p:spPr>
          <a:xfrm>
            <a:off x="6059856" y="2314363"/>
            <a:ext cx="1571628" cy="1061725"/>
          </a:xfrm>
          <a:prstGeom prst="flowChartDecision">
            <a:avLst/>
          </a:prstGeom>
          <a:solidFill>
            <a:srgbClr val="FFFFFF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8" name="Google Shape;176;p28"/>
          <p:cNvCxnSpPr/>
          <p:nvPr/>
        </p:nvCxnSpPr>
        <p:spPr>
          <a:xfrm rot="10800000" flipH="1">
            <a:off x="3095400" y="2827700"/>
            <a:ext cx="2595000" cy="11700"/>
          </a:xfrm>
          <a:prstGeom prst="straightConnector1">
            <a:avLst/>
          </a:prstGeom>
          <a:noFill/>
          <a:ln w="38100" cap="flat" cmpd="sng">
            <a:solidFill>
              <a:srgbClr val="99999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9" name="Google Shape;177;p28"/>
          <p:cNvSpPr txBox="1"/>
          <p:nvPr/>
        </p:nvSpPr>
        <p:spPr>
          <a:xfrm>
            <a:off x="3547475" y="2350650"/>
            <a:ext cx="1711200" cy="44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Google Sans"/>
                <a:ea typeface="Google Sans"/>
                <a:cs typeface="Google Sans"/>
                <a:sym typeface="Google Sans"/>
              </a:rPr>
              <a:t>Reduction</a:t>
            </a:r>
            <a:endParaRPr sz="2500"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7829440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7741630" cy="619685"/>
          </a:xfrm>
        </p:spPr>
        <p:txBody>
          <a:bodyPr/>
          <a:lstStyle/>
          <a:p>
            <a:pPr>
              <a:spcBef>
                <a:spcPts val="600"/>
              </a:spcBef>
              <a:buSzPts val="2000"/>
            </a:pPr>
            <a:r>
              <a:rPr lang="en-US" sz="3200" dirty="0">
                <a:latin typeface="Open Sans"/>
                <a:ea typeface="Open Sans"/>
                <a:cs typeface="Open Sans"/>
                <a:sym typeface="Source Sans Pro"/>
              </a:rPr>
              <a:t>Map</a:t>
            </a:r>
          </a:p>
        </p:txBody>
      </p:sp>
      <p:sp>
        <p:nvSpPr>
          <p:cNvPr id="12" name="Google Shape;1330;p163"/>
          <p:cNvSpPr txBox="1">
            <a:spLocks noGrp="1"/>
          </p:cNvSpPr>
          <p:nvPr>
            <p:ph type="body" idx="1"/>
          </p:nvPr>
        </p:nvSpPr>
        <p:spPr>
          <a:xfrm>
            <a:off x="0" y="732847"/>
            <a:ext cx="8617267" cy="3634303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spcBef>
                <a:spcPts val="1333"/>
              </a:spcBef>
              <a:buNone/>
            </a:pPr>
            <a:r>
              <a:rPr lang="en" sz="2600" dirty="0">
                <a:solidFill>
                  <a:schemeClr val="tx1">
                    <a:lumMod val="50000"/>
                  </a:schemeClr>
                </a:solidFill>
              </a:rPr>
              <a:t>Apply a function to each element of a collection</a:t>
            </a:r>
            <a:endParaRPr sz="2600" dirty="0">
              <a:solidFill>
                <a:schemeClr val="tx1">
                  <a:lumMod val="50000"/>
                </a:schemeClr>
              </a:solidFill>
            </a:endParaRPr>
          </a:p>
          <a:p>
            <a:pPr marL="0" indent="0">
              <a:spcBef>
                <a:spcPts val="1333"/>
              </a:spcBef>
              <a:buNone/>
            </a:pPr>
            <a:r>
              <a:rPr lang="en" sz="2600" dirty="0">
                <a:solidFill>
                  <a:schemeClr val="tx1">
                    <a:lumMod val="50000"/>
                  </a:schemeClr>
                </a:solidFill>
              </a:rPr>
              <a:t>A "map" (for-each) operation</a:t>
            </a:r>
            <a:endParaRPr sz="2600" dirty="0">
              <a:solidFill>
                <a:schemeClr val="tx1">
                  <a:lumMod val="50000"/>
                </a:schemeClr>
              </a:solidFill>
            </a:endParaRPr>
          </a:p>
          <a:p>
            <a:pPr marL="0" indent="0">
              <a:spcBef>
                <a:spcPts val="1333"/>
              </a:spcBef>
              <a:buNone/>
            </a:pPr>
            <a:r>
              <a:rPr lang="en" sz="2600" dirty="0">
                <a:solidFill>
                  <a:schemeClr val="tx1">
                    <a:lumMod val="50000"/>
                  </a:schemeClr>
                </a:solidFill>
              </a:rPr>
              <a:t>Examples</a:t>
            </a:r>
            <a:endParaRPr sz="2600" dirty="0">
              <a:solidFill>
                <a:schemeClr val="tx1">
                  <a:lumMod val="50000"/>
                </a:schemeClr>
              </a:solidFill>
            </a:endParaRPr>
          </a:p>
          <a:p>
            <a:pPr indent="-507987">
              <a:lnSpc>
                <a:spcPct val="115000"/>
              </a:lnSpc>
              <a:spcBef>
                <a:spcPts val="0"/>
              </a:spcBef>
              <a:buClr>
                <a:schemeClr val="lt1"/>
              </a:buClr>
              <a:buSzPts val="2400"/>
              <a:buFont typeface="Droid Sans"/>
              <a:buChar char="●"/>
            </a:pPr>
            <a:r>
              <a:rPr lang="en" sz="2600" dirty="0">
                <a:solidFill>
                  <a:schemeClr val="tx1">
                    <a:lumMod val="50000"/>
                  </a:schemeClr>
                </a:solidFill>
              </a:rPr>
              <a:t>Compute area of each feature</a:t>
            </a:r>
            <a:endParaRPr sz="2600" dirty="0">
              <a:solidFill>
                <a:schemeClr val="tx1">
                  <a:lumMod val="50000"/>
                </a:schemeClr>
              </a:solidFill>
            </a:endParaRPr>
          </a:p>
          <a:p>
            <a:pPr indent="-507987">
              <a:lnSpc>
                <a:spcPct val="115000"/>
              </a:lnSpc>
              <a:spcBef>
                <a:spcPts val="0"/>
              </a:spcBef>
              <a:buClr>
                <a:schemeClr val="lt1"/>
              </a:buClr>
              <a:buSzPts val="2400"/>
              <a:buFont typeface="Droid Sans"/>
              <a:buChar char="●"/>
            </a:pPr>
            <a:r>
              <a:rPr lang="en" sz="2600" dirty="0">
                <a:solidFill>
                  <a:schemeClr val="tx1">
                    <a:lumMod val="50000"/>
                  </a:schemeClr>
                </a:solidFill>
              </a:rPr>
              <a:t>Cloud cover of each image</a:t>
            </a:r>
            <a:endParaRPr sz="2600" dirty="0">
              <a:solidFill>
                <a:schemeClr val="tx1">
                  <a:lumMod val="50000"/>
                </a:schemeClr>
              </a:solidFill>
            </a:endParaRPr>
          </a:p>
          <a:p>
            <a:pPr indent="-507987">
              <a:lnSpc>
                <a:spcPct val="115000"/>
              </a:lnSpc>
              <a:spcBef>
                <a:spcPts val="0"/>
              </a:spcBef>
              <a:buClr>
                <a:schemeClr val="lt1"/>
              </a:buClr>
              <a:buSzPts val="2400"/>
              <a:buFont typeface="Droid Sans"/>
              <a:buChar char="●"/>
            </a:pPr>
            <a:r>
              <a:rPr lang="en" sz="2600" dirty="0">
                <a:solidFill>
                  <a:schemeClr val="tx1">
                    <a:lumMod val="50000"/>
                  </a:schemeClr>
                </a:solidFill>
              </a:rPr>
              <a:t>Mosaic for each month</a:t>
            </a:r>
            <a:endParaRPr sz="2600" dirty="0">
              <a:solidFill>
                <a:schemeClr val="tx1">
                  <a:lumMod val="50000"/>
                </a:schemeClr>
              </a:solidFill>
            </a:endParaRPr>
          </a:p>
        </p:txBody>
      </p:sp>
      <p:grpSp>
        <p:nvGrpSpPr>
          <p:cNvPr id="13" name="Google Shape;1331;p163"/>
          <p:cNvGrpSpPr/>
          <p:nvPr/>
        </p:nvGrpSpPr>
        <p:grpSpPr>
          <a:xfrm>
            <a:off x="4770763" y="1481992"/>
            <a:ext cx="4182317" cy="2885158"/>
            <a:chOff x="5944700" y="1533525"/>
            <a:chExt cx="3007500" cy="2909100"/>
          </a:xfrm>
        </p:grpSpPr>
        <p:sp>
          <p:nvSpPr>
            <p:cNvPr id="14" name="Google Shape;1332;p163"/>
            <p:cNvSpPr/>
            <p:nvPr/>
          </p:nvSpPr>
          <p:spPr>
            <a:xfrm>
              <a:off x="5944700" y="1533525"/>
              <a:ext cx="3007500" cy="2909100"/>
            </a:xfrm>
            <a:prstGeom prst="roundRect">
              <a:avLst>
                <a:gd name="adj" fmla="val 16667"/>
              </a:avLst>
            </a:prstGeom>
            <a:solidFill>
              <a:srgbClr val="EFEFEF"/>
            </a:solidFill>
            <a:ln w="19050" cap="flat" cmpd="sng">
              <a:solidFill>
                <a:srgbClr val="4C4C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cxnSp>
          <p:nvCxnSpPr>
            <p:cNvPr id="15" name="Google Shape;1333;p163"/>
            <p:cNvCxnSpPr/>
            <p:nvPr/>
          </p:nvCxnSpPr>
          <p:spPr>
            <a:xfrm>
              <a:off x="7259096" y="2992365"/>
              <a:ext cx="387000" cy="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pic>
          <p:nvPicPr>
            <p:cNvPr id="16" name="Google Shape;1334;p163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129397" y="1791293"/>
              <a:ext cx="984847" cy="240485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" name="Google Shape;1335;p16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819393" y="1812622"/>
              <a:ext cx="984847" cy="2404858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5274391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7741630" cy="619685"/>
          </a:xfrm>
        </p:spPr>
        <p:txBody>
          <a:bodyPr/>
          <a:lstStyle/>
          <a:p>
            <a:pPr>
              <a:spcBef>
                <a:spcPts val="600"/>
              </a:spcBef>
              <a:buSzPts val="2000"/>
            </a:pPr>
            <a:r>
              <a:rPr lang="en-US" sz="3200" dirty="0">
                <a:latin typeface="Open Sans"/>
                <a:ea typeface="Open Sans"/>
                <a:cs typeface="Open Sans"/>
                <a:sym typeface="Source Sans Pro"/>
              </a:rPr>
              <a:t>Reduce</a:t>
            </a:r>
          </a:p>
        </p:txBody>
      </p:sp>
      <p:sp>
        <p:nvSpPr>
          <p:cNvPr id="9" name="Google Shape;1341;p164"/>
          <p:cNvSpPr txBox="1">
            <a:spLocks/>
          </p:cNvSpPr>
          <p:nvPr/>
        </p:nvSpPr>
        <p:spPr>
          <a:xfrm>
            <a:off x="0" y="609317"/>
            <a:ext cx="9144000" cy="383205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Char char="▹"/>
              <a:defRPr sz="2000" b="0" i="0" u="none" strike="noStrike" cap="none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  <a:sym typeface="Source Sans Pro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Char char="▸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Char char="⬩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⬞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■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●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■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>
              <a:spcBef>
                <a:spcPts val="0"/>
              </a:spcBef>
              <a:buFont typeface="Source Sans Pro"/>
              <a:buNone/>
            </a:pPr>
            <a:r>
              <a:rPr lang="en-US" sz="2667" dirty="0"/>
              <a:t>Aggregate everything in a collection</a:t>
            </a:r>
          </a:p>
          <a:p>
            <a:pPr marL="0" indent="0">
              <a:buFont typeface="Source Sans Pro"/>
              <a:buNone/>
            </a:pPr>
            <a:r>
              <a:rPr lang="en-US" sz="2667" dirty="0"/>
              <a:t>"Reduction"</a:t>
            </a:r>
          </a:p>
          <a:p>
            <a:pPr marL="0" indent="0">
              <a:spcBef>
                <a:spcPts val="2133"/>
              </a:spcBef>
              <a:buFont typeface="Source Sans Pro"/>
              <a:buNone/>
            </a:pPr>
            <a:r>
              <a:rPr lang="en-US" sz="2667" dirty="0"/>
              <a:t>Examples</a:t>
            </a:r>
          </a:p>
          <a:p>
            <a:pPr indent="-507987">
              <a:lnSpc>
                <a:spcPct val="115000"/>
              </a:lnSpc>
              <a:spcBef>
                <a:spcPts val="2133"/>
              </a:spcBef>
              <a:buClr>
                <a:schemeClr val="lt1"/>
              </a:buClr>
              <a:buSzPts val="2400"/>
              <a:buFont typeface="Droid Sans"/>
              <a:buChar char="●"/>
            </a:pPr>
            <a:r>
              <a:rPr lang="en-US" sz="2667" dirty="0"/>
              <a:t>Summed area over all features</a:t>
            </a:r>
          </a:p>
          <a:p>
            <a:pPr indent="-507987">
              <a:lnSpc>
                <a:spcPct val="115000"/>
              </a:lnSpc>
              <a:spcBef>
                <a:spcPts val="0"/>
              </a:spcBef>
              <a:buClr>
                <a:schemeClr val="lt1"/>
              </a:buClr>
              <a:buSzPts val="2400"/>
              <a:buFont typeface="Droid Sans"/>
              <a:buChar char="●"/>
            </a:pPr>
            <a:r>
              <a:rPr lang="en-US" sz="2667" dirty="0"/>
              <a:t>Median-pixel composite</a:t>
            </a:r>
          </a:p>
          <a:p>
            <a:pPr indent="-507987">
              <a:lnSpc>
                <a:spcPct val="115000"/>
              </a:lnSpc>
              <a:spcBef>
                <a:spcPts val="0"/>
              </a:spcBef>
              <a:buClr>
                <a:schemeClr val="lt1"/>
              </a:buClr>
              <a:buSzPts val="2400"/>
              <a:buFont typeface="Droid Sans"/>
              <a:buChar char="●"/>
            </a:pPr>
            <a:r>
              <a:rPr lang="en-US" sz="2667" dirty="0"/>
              <a:t>Train a classifier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4932853" y="1216777"/>
            <a:ext cx="4151679" cy="2836929"/>
            <a:chOff x="6145823" y="2044700"/>
            <a:chExt cx="5790444" cy="3878800"/>
          </a:xfrm>
        </p:grpSpPr>
        <p:sp>
          <p:nvSpPr>
            <p:cNvPr id="19" name="Google Shape;1342;p164"/>
            <p:cNvSpPr/>
            <p:nvPr/>
          </p:nvSpPr>
          <p:spPr>
            <a:xfrm>
              <a:off x="6145823" y="2044700"/>
              <a:ext cx="5790444" cy="3878800"/>
            </a:xfrm>
            <a:prstGeom prst="roundRect">
              <a:avLst>
                <a:gd name="adj" fmla="val 16667"/>
              </a:avLst>
            </a:prstGeom>
            <a:solidFill>
              <a:srgbClr val="EFEFEF"/>
            </a:solidFill>
            <a:ln w="19050" cap="flat" cmpd="sng">
              <a:solidFill>
                <a:srgbClr val="4C4C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grpSp>
          <p:nvGrpSpPr>
            <p:cNvPr id="20" name="Google Shape;1343;p164"/>
            <p:cNvGrpSpPr/>
            <p:nvPr/>
          </p:nvGrpSpPr>
          <p:grpSpPr>
            <a:xfrm>
              <a:off x="9785838" y="3087615"/>
              <a:ext cx="2117807" cy="1965416"/>
              <a:chOff x="7506753" y="1843493"/>
              <a:chExt cx="2603602" cy="2659321"/>
            </a:xfrm>
          </p:grpSpPr>
          <p:pic>
            <p:nvPicPr>
              <p:cNvPr id="23" name="Google Shape;1344;p164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 rot="1489063">
                <a:off x="7821496" y="2171997"/>
                <a:ext cx="1974395" cy="2002314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4" name="Google Shape;1345;p164"/>
              <p:cNvSpPr/>
              <p:nvPr/>
            </p:nvSpPr>
            <p:spPr>
              <a:xfrm rot="1489232">
                <a:off x="8132004" y="1966699"/>
                <a:ext cx="740392" cy="750788"/>
              </a:xfrm>
              <a:prstGeom prst="rect">
                <a:avLst/>
              </a:prstGeom>
              <a:noFill/>
              <a:ln w="19050" cap="flat" cmpd="sng">
                <a:solidFill>
                  <a:srgbClr val="07376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5" name="Google Shape;1346;p164"/>
              <p:cNvSpPr/>
              <p:nvPr/>
            </p:nvSpPr>
            <p:spPr>
              <a:xfrm rot="1489232">
                <a:off x="8692021" y="2225674"/>
                <a:ext cx="740392" cy="750788"/>
              </a:xfrm>
              <a:prstGeom prst="rect">
                <a:avLst/>
              </a:prstGeom>
              <a:noFill/>
              <a:ln w="19050" cap="flat" cmpd="sng">
                <a:solidFill>
                  <a:srgbClr val="07376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6" name="Google Shape;1347;p164"/>
              <p:cNvSpPr/>
              <p:nvPr/>
            </p:nvSpPr>
            <p:spPr>
              <a:xfrm rot="1490712">
                <a:off x="9116164" y="3207847"/>
                <a:ext cx="616896" cy="500434"/>
              </a:xfrm>
              <a:prstGeom prst="rect">
                <a:avLst/>
              </a:prstGeom>
              <a:solidFill>
                <a:srgbClr val="FFFFFF"/>
              </a:solidFill>
              <a:ln w="190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7" name="Google Shape;1348;p164"/>
              <p:cNvSpPr/>
              <p:nvPr/>
            </p:nvSpPr>
            <p:spPr>
              <a:xfrm rot="1489232">
                <a:off x="8438500" y="2797737"/>
                <a:ext cx="740392" cy="750788"/>
              </a:xfrm>
              <a:prstGeom prst="rect">
                <a:avLst/>
              </a:prstGeom>
              <a:noFill/>
              <a:ln w="19050" cap="flat" cmpd="sng">
                <a:solidFill>
                  <a:srgbClr val="07376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8" name="Google Shape;1349;p164"/>
              <p:cNvSpPr/>
              <p:nvPr/>
            </p:nvSpPr>
            <p:spPr>
              <a:xfrm rot="1489232">
                <a:off x="8184979" y="3369801"/>
                <a:ext cx="740392" cy="750788"/>
              </a:xfrm>
              <a:prstGeom prst="rect">
                <a:avLst/>
              </a:prstGeom>
              <a:noFill/>
              <a:ln w="19050" cap="flat" cmpd="sng">
                <a:solidFill>
                  <a:srgbClr val="07376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9" name="Google Shape;1350;p164"/>
              <p:cNvSpPr/>
              <p:nvPr/>
            </p:nvSpPr>
            <p:spPr>
              <a:xfrm rot="1489232">
                <a:off x="8744995" y="3628775"/>
                <a:ext cx="740392" cy="750788"/>
              </a:xfrm>
              <a:prstGeom prst="rect">
                <a:avLst/>
              </a:prstGeom>
              <a:noFill/>
              <a:ln w="19050" cap="flat" cmpd="sng">
                <a:solidFill>
                  <a:srgbClr val="07376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0" name="Google Shape;1351;p164"/>
              <p:cNvSpPr/>
              <p:nvPr/>
            </p:nvSpPr>
            <p:spPr>
              <a:xfrm rot="1489232">
                <a:off x="9252038" y="2484648"/>
                <a:ext cx="740392" cy="750788"/>
              </a:xfrm>
              <a:prstGeom prst="rect">
                <a:avLst/>
              </a:prstGeom>
              <a:noFill/>
              <a:ln w="19050" cap="flat" cmpd="sng">
                <a:solidFill>
                  <a:srgbClr val="07376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1" name="Google Shape;1352;p164"/>
              <p:cNvSpPr/>
              <p:nvPr/>
            </p:nvSpPr>
            <p:spPr>
              <a:xfrm rot="1489232">
                <a:off x="7878483" y="2538763"/>
                <a:ext cx="740392" cy="750788"/>
              </a:xfrm>
              <a:prstGeom prst="rect">
                <a:avLst/>
              </a:prstGeom>
              <a:noFill/>
              <a:ln w="19050" cap="flat" cmpd="sng">
                <a:solidFill>
                  <a:srgbClr val="07376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2" name="Google Shape;1353;p164"/>
              <p:cNvSpPr/>
              <p:nvPr/>
            </p:nvSpPr>
            <p:spPr>
              <a:xfrm rot="1490712">
                <a:off x="7605105" y="3204748"/>
                <a:ext cx="616896" cy="625870"/>
              </a:xfrm>
              <a:prstGeom prst="rect">
                <a:avLst/>
              </a:prstGeom>
              <a:solidFill>
                <a:srgbClr val="FFFFFF"/>
              </a:solidFill>
              <a:ln w="190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cxnSp>
          <p:nvCxnSpPr>
            <p:cNvPr id="21" name="Google Shape;1354;p164"/>
            <p:cNvCxnSpPr/>
            <p:nvPr/>
          </p:nvCxnSpPr>
          <p:spPr>
            <a:xfrm>
              <a:off x="9151253" y="3989820"/>
              <a:ext cx="516000" cy="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pic>
          <p:nvPicPr>
            <p:cNvPr id="22" name="Google Shape;1355;p16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469526" y="2420969"/>
              <a:ext cx="2593033" cy="3206477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20589112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901;p118"/>
          <p:cNvSpPr txBox="1">
            <a:spLocks noGrp="1"/>
          </p:cNvSpPr>
          <p:nvPr>
            <p:ph type="title"/>
          </p:nvPr>
        </p:nvSpPr>
        <p:spPr>
          <a:xfrm>
            <a:off x="733032" y="1619112"/>
            <a:ext cx="9144000" cy="865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>
              <a:spcBef>
                <a:spcPts val="600"/>
              </a:spcBef>
              <a:buSzPts val="2000"/>
            </a:pPr>
            <a:r>
              <a:rPr lang="en" sz="3600" dirty="0">
                <a:latin typeface="Open Sans"/>
                <a:ea typeface="Open Sans"/>
                <a:cs typeface="Open Sans"/>
                <a:sym typeface="Source Sans Pro"/>
              </a:rPr>
              <a:t>Overview : Google Earth Engine </a:t>
            </a:r>
            <a:endParaRPr sz="3600" dirty="0">
              <a:latin typeface="Open Sans"/>
              <a:ea typeface="Open Sans"/>
              <a:cs typeface="Open Sans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17927882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5"/>
          <p:cNvSpPr txBox="1">
            <a:spLocks noGrp="1"/>
          </p:cNvSpPr>
          <p:nvPr>
            <p:ph type="title"/>
          </p:nvPr>
        </p:nvSpPr>
        <p:spPr>
          <a:xfrm>
            <a:off x="10256" y="-2093"/>
            <a:ext cx="9133744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600"/>
              </a:spcBef>
              <a:buSzPts val="2000"/>
            </a:pPr>
            <a:r>
              <a:rPr lang="en" sz="3200" b="1" dirty="0">
                <a:solidFill>
                  <a:srgbClr val="0070C0"/>
                </a:solidFill>
                <a:latin typeface="Open Sans"/>
                <a:ea typeface="Open Sans"/>
                <a:cs typeface="Open Sans"/>
              </a:rPr>
              <a:t>GEE can be used for:</a:t>
            </a:r>
            <a:endParaRPr sz="3200" b="1" dirty="0">
              <a:solidFill>
                <a:srgbClr val="0070C0"/>
              </a:solidFill>
              <a:latin typeface="Open Sans"/>
              <a:ea typeface="Open Sans"/>
              <a:cs typeface="Open Sans"/>
            </a:endParaRPr>
          </a:p>
        </p:txBody>
      </p:sp>
      <p:sp>
        <p:nvSpPr>
          <p:cNvPr id="134" name="Google Shape;134;p25"/>
          <p:cNvSpPr txBox="1">
            <a:spLocks noGrp="1"/>
          </p:cNvSpPr>
          <p:nvPr>
            <p:ph type="body" idx="1"/>
          </p:nvPr>
        </p:nvSpPr>
        <p:spPr>
          <a:xfrm>
            <a:off x="989421" y="672845"/>
            <a:ext cx="7451193" cy="39067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1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ogle Sans"/>
              <a:buChar char="○"/>
            </a:pPr>
            <a:r>
              <a:rPr lang="en" sz="1800" dirty="0">
                <a:solidFill>
                  <a:schemeClr val="tx1">
                    <a:lumMod val="50000"/>
                  </a:schemeClr>
                </a:solidFill>
                <a:latin typeface="Open Sans"/>
                <a:ea typeface="Open Sans"/>
                <a:cs typeface="Open Sans"/>
                <a:sym typeface="Google Sans"/>
              </a:rPr>
              <a:t>EO data visualization</a:t>
            </a:r>
            <a:endParaRPr sz="1800" dirty="0">
              <a:solidFill>
                <a:schemeClr val="tx1">
                  <a:lumMod val="50000"/>
                </a:schemeClr>
              </a:solidFill>
              <a:latin typeface="Open Sans"/>
              <a:ea typeface="Open Sans"/>
              <a:cs typeface="Open Sans"/>
              <a:sym typeface="Google Sans"/>
            </a:endParaRPr>
          </a:p>
          <a:p>
            <a:pPr marL="914400" lvl="1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ogle Sans"/>
              <a:buChar char="○"/>
            </a:pPr>
            <a:r>
              <a:rPr lang="en" sz="1800" dirty="0">
                <a:solidFill>
                  <a:schemeClr val="tx1">
                    <a:lumMod val="50000"/>
                  </a:schemeClr>
                </a:solidFill>
                <a:latin typeface="Open Sans"/>
                <a:ea typeface="Open Sans"/>
                <a:cs typeface="Open Sans"/>
                <a:sym typeface="Google Sans"/>
              </a:rPr>
              <a:t>Per pixel computations</a:t>
            </a:r>
            <a:endParaRPr sz="1800" dirty="0">
              <a:solidFill>
                <a:schemeClr val="tx1">
                  <a:lumMod val="50000"/>
                </a:schemeClr>
              </a:solidFill>
              <a:latin typeface="Open Sans"/>
              <a:ea typeface="Open Sans"/>
              <a:cs typeface="Open Sans"/>
              <a:sym typeface="Google Sans"/>
            </a:endParaRPr>
          </a:p>
          <a:p>
            <a:pPr marL="914400" lvl="1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ogle Sans"/>
              <a:buChar char="○"/>
            </a:pPr>
            <a:r>
              <a:rPr lang="en" sz="1800" dirty="0">
                <a:solidFill>
                  <a:schemeClr val="tx1">
                    <a:lumMod val="50000"/>
                  </a:schemeClr>
                </a:solidFill>
                <a:latin typeface="Open Sans"/>
                <a:ea typeface="Open Sans"/>
                <a:cs typeface="Open Sans"/>
                <a:sym typeface="Google Sans"/>
              </a:rPr>
              <a:t>Machine learning (classification, regression, clustering)</a:t>
            </a:r>
            <a:endParaRPr sz="1800" dirty="0">
              <a:solidFill>
                <a:schemeClr val="tx1">
                  <a:lumMod val="50000"/>
                </a:schemeClr>
              </a:solidFill>
              <a:latin typeface="Open Sans"/>
              <a:ea typeface="Open Sans"/>
              <a:cs typeface="Open Sans"/>
              <a:sym typeface="Google Sans"/>
            </a:endParaRPr>
          </a:p>
          <a:p>
            <a:pPr marL="914400" lvl="1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ogle Sans"/>
              <a:buChar char="○"/>
            </a:pPr>
            <a:r>
              <a:rPr lang="en" sz="1800" dirty="0">
                <a:solidFill>
                  <a:schemeClr val="tx1">
                    <a:lumMod val="50000"/>
                  </a:schemeClr>
                </a:solidFill>
                <a:latin typeface="Open Sans"/>
                <a:ea typeface="Open Sans"/>
                <a:cs typeface="Open Sans"/>
                <a:sym typeface="Google Sans"/>
              </a:rPr>
              <a:t>Reductions (in space and/or time)</a:t>
            </a:r>
            <a:endParaRPr sz="1800" dirty="0">
              <a:solidFill>
                <a:schemeClr val="tx1">
                  <a:lumMod val="50000"/>
                </a:schemeClr>
              </a:solidFill>
              <a:latin typeface="Open Sans"/>
              <a:ea typeface="Open Sans"/>
              <a:cs typeface="Open Sans"/>
              <a:sym typeface="Google Sans"/>
            </a:endParaRPr>
          </a:p>
          <a:p>
            <a:pPr marL="914400" lvl="1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ogle Sans"/>
              <a:buChar char="○"/>
            </a:pPr>
            <a:r>
              <a:rPr lang="en" sz="1800" dirty="0">
                <a:solidFill>
                  <a:schemeClr val="tx1">
                    <a:lumMod val="50000"/>
                  </a:schemeClr>
                </a:solidFill>
                <a:latin typeface="Open Sans"/>
                <a:ea typeface="Open Sans"/>
                <a:cs typeface="Open Sans"/>
                <a:sym typeface="Google Sans"/>
              </a:rPr>
              <a:t>Segmentation</a:t>
            </a:r>
            <a:endParaRPr sz="1800" dirty="0">
              <a:solidFill>
                <a:schemeClr val="tx1">
                  <a:lumMod val="50000"/>
                </a:schemeClr>
              </a:solidFill>
              <a:latin typeface="Open Sans"/>
              <a:ea typeface="Open Sans"/>
              <a:cs typeface="Open Sans"/>
              <a:sym typeface="Google Sans"/>
            </a:endParaRPr>
          </a:p>
          <a:p>
            <a:pPr marL="914400" lvl="1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ogle Sans"/>
              <a:buChar char="○"/>
            </a:pPr>
            <a:r>
              <a:rPr lang="en" sz="1800" dirty="0">
                <a:solidFill>
                  <a:schemeClr val="tx1">
                    <a:lumMod val="50000"/>
                  </a:schemeClr>
                </a:solidFill>
                <a:latin typeface="Open Sans"/>
                <a:ea typeface="Open Sans"/>
                <a:cs typeface="Open Sans"/>
                <a:sym typeface="Google Sans"/>
              </a:rPr>
              <a:t>Neighborhood operations (convolutions)</a:t>
            </a:r>
            <a:endParaRPr sz="1800" dirty="0">
              <a:solidFill>
                <a:schemeClr val="tx1">
                  <a:lumMod val="50000"/>
                </a:schemeClr>
              </a:solidFill>
              <a:latin typeface="Open Sans"/>
              <a:ea typeface="Open Sans"/>
              <a:cs typeface="Open Sans"/>
              <a:sym typeface="Google Sans"/>
            </a:endParaRPr>
          </a:p>
          <a:p>
            <a:pPr marL="914400" lvl="1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ogle Sans"/>
              <a:buChar char="○"/>
            </a:pPr>
            <a:r>
              <a:rPr lang="en" sz="1800" dirty="0">
                <a:solidFill>
                  <a:schemeClr val="tx1">
                    <a:lumMod val="50000"/>
                  </a:schemeClr>
                </a:solidFill>
                <a:latin typeface="Open Sans"/>
                <a:ea typeface="Open Sans"/>
                <a:cs typeface="Open Sans"/>
                <a:sym typeface="Google Sans"/>
              </a:rPr>
              <a:t>Time series analysis</a:t>
            </a:r>
            <a:endParaRPr sz="1800" dirty="0">
              <a:solidFill>
                <a:schemeClr val="tx1">
                  <a:lumMod val="50000"/>
                </a:schemeClr>
              </a:solidFill>
              <a:latin typeface="Open Sans"/>
              <a:ea typeface="Open Sans"/>
              <a:cs typeface="Open Sans"/>
              <a:sym typeface="Google Sans"/>
            </a:endParaRPr>
          </a:p>
          <a:p>
            <a:pPr marL="914400" lvl="1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ogle Sans"/>
              <a:buChar char="○"/>
            </a:pPr>
            <a:r>
              <a:rPr lang="en" sz="1800" dirty="0">
                <a:solidFill>
                  <a:schemeClr val="tx1">
                    <a:lumMod val="50000"/>
                  </a:schemeClr>
                </a:solidFill>
                <a:latin typeface="Open Sans"/>
                <a:ea typeface="Open Sans"/>
                <a:cs typeface="Open Sans"/>
                <a:sym typeface="Google Sans"/>
              </a:rPr>
              <a:t>Interactive apps</a:t>
            </a:r>
            <a:endParaRPr sz="1800" dirty="0">
              <a:solidFill>
                <a:schemeClr val="tx1">
                  <a:lumMod val="50000"/>
                </a:schemeClr>
              </a:solidFill>
              <a:latin typeface="Open Sans"/>
              <a:ea typeface="Open Sans"/>
              <a:cs typeface="Open Sans"/>
              <a:sym typeface="Google Sans"/>
            </a:endParaRPr>
          </a:p>
          <a:p>
            <a:pPr marL="914400" lvl="1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ogle Sans"/>
              <a:buChar char="○"/>
            </a:pPr>
            <a:r>
              <a:rPr lang="en" sz="1800" dirty="0">
                <a:solidFill>
                  <a:schemeClr val="tx1">
                    <a:lumMod val="50000"/>
                  </a:schemeClr>
                </a:solidFill>
                <a:latin typeface="Open Sans"/>
                <a:ea typeface="Open Sans"/>
                <a:cs typeface="Open Sans"/>
                <a:sym typeface="Google Sans"/>
              </a:rPr>
              <a:t>Data import and export</a:t>
            </a:r>
            <a:endParaRPr sz="1800" dirty="0">
              <a:solidFill>
                <a:schemeClr val="tx1">
                  <a:lumMod val="50000"/>
                </a:schemeClr>
              </a:solidFill>
              <a:latin typeface="Open Sans"/>
              <a:ea typeface="Open Sans"/>
              <a:cs typeface="Open Sans"/>
              <a:sym typeface="Google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1800" dirty="0">
              <a:solidFill>
                <a:schemeClr val="tx1">
                  <a:lumMod val="50000"/>
                </a:schemeClr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39187181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8507" y="485830"/>
            <a:ext cx="5530802" cy="3530636"/>
          </a:xfrm>
          <a:prstGeom prst="rect">
            <a:avLst/>
          </a:prstGeom>
        </p:spPr>
      </p:pic>
      <p:sp>
        <p:nvSpPr>
          <p:cNvPr id="30" name="Rectangle 29"/>
          <p:cNvSpPr/>
          <p:nvPr/>
        </p:nvSpPr>
        <p:spPr>
          <a:xfrm>
            <a:off x="1145706" y="4080297"/>
            <a:ext cx="6357831" cy="6309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84200" lvl="1">
              <a:lnSpc>
                <a:spcPct val="150000"/>
              </a:lnSpc>
              <a:buClr>
                <a:schemeClr val="dk1"/>
              </a:buClr>
              <a:buSzPts val="1600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Open Sans"/>
                <a:ea typeface="Open Sans"/>
                <a:cs typeface="Open Sans"/>
                <a:sym typeface="Source Sans Pro"/>
                <a:hlinkClick r:id="rId3"/>
              </a:rPr>
              <a:t>https://www.sciencedirect.com/science/article/pii/S0034425717302900</a:t>
            </a:r>
            <a:endParaRPr lang="en-US" dirty="0">
              <a:solidFill>
                <a:schemeClr val="tx1">
                  <a:lumMod val="50000"/>
                </a:schemeClr>
              </a:solidFill>
              <a:latin typeface="Open Sans"/>
              <a:ea typeface="Open Sans"/>
              <a:cs typeface="Open Sans"/>
              <a:sym typeface="Source Sans Pro"/>
            </a:endParaRP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-36095"/>
            <a:ext cx="7741630" cy="619685"/>
          </a:xfrm>
        </p:spPr>
        <p:txBody>
          <a:bodyPr/>
          <a:lstStyle/>
          <a:p>
            <a:pPr>
              <a:spcBef>
                <a:spcPts val="600"/>
              </a:spcBef>
              <a:buSzPts val="2000"/>
            </a:pPr>
            <a:r>
              <a:rPr lang="en-US" dirty="0">
                <a:latin typeface="Open Sans"/>
                <a:ea typeface="Open Sans"/>
                <a:cs typeface="Open Sans"/>
              </a:rPr>
              <a:t>Reference Material</a:t>
            </a:r>
          </a:p>
        </p:txBody>
      </p:sp>
    </p:spTree>
    <p:extLst>
      <p:ext uri="{BB962C8B-B14F-4D97-AF65-F5344CB8AC3E}">
        <p14:creationId xmlns:p14="http://schemas.microsoft.com/office/powerpoint/2010/main" val="36552476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4" name="Google Shape;1854;p183" descr="EE-logo_512dp.png"/>
          <p:cNvPicPr preferRelativeResize="0"/>
          <p:nvPr/>
        </p:nvPicPr>
        <p:blipFill rotWithShape="1">
          <a:blip r:embed="rId3">
            <a:alphaModFix/>
          </a:blip>
          <a:srcRect b="7484"/>
          <a:stretch/>
        </p:blipFill>
        <p:spPr>
          <a:xfrm>
            <a:off x="6687232" y="351334"/>
            <a:ext cx="2219300" cy="20531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2479707"/>
            <a:ext cx="9143999" cy="649200"/>
          </a:xfrm>
        </p:spPr>
        <p:txBody>
          <a:bodyPr/>
          <a:lstStyle/>
          <a:p>
            <a:pPr algn="ctr">
              <a:buClr>
                <a:schemeClr val="dk1"/>
              </a:buClr>
              <a:buSzPts val="2400"/>
            </a:pPr>
            <a:r>
              <a:rPr lang="en-US" sz="4050" b="1" dirty="0">
                <a:solidFill>
                  <a:schemeClr val="dk1"/>
                </a:solidFill>
                <a:latin typeface="Open Sans"/>
                <a:ea typeface="Open Sans"/>
                <a:cs typeface="Open Sans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1333609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5671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9972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934;p123"/>
          <p:cNvPicPr preferRelativeResize="0"/>
          <p:nvPr/>
        </p:nvPicPr>
        <p:blipFill rotWithShape="1">
          <a:blip r:embed="rId2">
            <a:alphaModFix/>
          </a:blip>
          <a:srcRect l="13334" r="12586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936;p123"/>
          <p:cNvSpPr txBox="1">
            <a:spLocks noGrp="1"/>
          </p:cNvSpPr>
          <p:nvPr>
            <p:ph type="body" idx="1"/>
          </p:nvPr>
        </p:nvSpPr>
        <p:spPr>
          <a:xfrm>
            <a:off x="0" y="12269"/>
            <a:ext cx="9144000" cy="649911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buNone/>
            </a:pPr>
            <a:r>
              <a:rPr lang="en" sz="3200" b="1" dirty="0">
                <a:latin typeface="Open Sans"/>
                <a:ea typeface="Open Sans"/>
                <a:cs typeface="Open Sans"/>
              </a:rPr>
              <a:t>Earth Engine hosts over 50 Petabytes of Earth observation data</a:t>
            </a:r>
            <a:endParaRPr sz="3200" b="1" dirty="0">
              <a:latin typeface="Open Sans"/>
              <a:ea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7209500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1" name="Google Shape;941;p1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198"/>
            <a:ext cx="9144000" cy="5332676"/>
          </a:xfrm>
          <a:prstGeom prst="rect">
            <a:avLst/>
          </a:prstGeom>
          <a:noFill/>
          <a:ln>
            <a:noFill/>
          </a:ln>
        </p:spPr>
      </p:pic>
      <p:sp>
        <p:nvSpPr>
          <p:cNvPr id="942" name="Google Shape;942;p124"/>
          <p:cNvSpPr/>
          <p:nvPr/>
        </p:nvSpPr>
        <p:spPr>
          <a:xfrm>
            <a:off x="0" y="0"/>
            <a:ext cx="9144000" cy="5332800"/>
          </a:xfrm>
          <a:prstGeom prst="rect">
            <a:avLst/>
          </a:prstGeom>
          <a:solidFill>
            <a:srgbClr val="232323">
              <a:alpha val="553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943" name="Google Shape;943;p124"/>
          <p:cNvSpPr txBox="1">
            <a:spLocks noGrp="1"/>
          </p:cNvSpPr>
          <p:nvPr>
            <p:ph type="body" idx="1"/>
          </p:nvPr>
        </p:nvSpPr>
        <p:spPr>
          <a:xfrm>
            <a:off x="80500" y="220500"/>
            <a:ext cx="8372700" cy="8412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" sz="2700" b="1" dirty="0">
                <a:solidFill>
                  <a:schemeClr val="bg1"/>
                </a:solidFill>
                <a:latin typeface="Open Sans"/>
                <a:ea typeface="Open Sans"/>
                <a:cs typeface="Open Sans"/>
              </a:rPr>
              <a:t>Google computational infrastructure</a:t>
            </a:r>
            <a:endParaRPr sz="2700" b="1" dirty="0">
              <a:solidFill>
                <a:schemeClr val="bg1"/>
              </a:solidFill>
              <a:latin typeface="Open Sans"/>
              <a:ea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6977787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998;p125"/>
          <p:cNvSpPr txBox="1">
            <a:spLocks/>
          </p:cNvSpPr>
          <p:nvPr/>
        </p:nvSpPr>
        <p:spPr>
          <a:xfrm>
            <a:off x="0" y="0"/>
            <a:ext cx="9144000" cy="10993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Char char="▹"/>
              <a:defRPr sz="2000" b="0" i="0" u="none" strike="noStrike" cap="none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  <a:sym typeface="Source Sans Pro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Char char="▸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Char char="⬩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⬞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■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●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■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>
              <a:buFont typeface="Source Sans Pro"/>
              <a:buNone/>
            </a:pPr>
            <a:r>
              <a:rPr lang="en-US" sz="3200" b="1" dirty="0">
                <a:latin typeface="Open Sans"/>
                <a:ea typeface="Open Sans"/>
                <a:cs typeface="Open Sans"/>
              </a:rPr>
              <a:t>Application Programming Interface (API)* </a:t>
            </a:r>
          </a:p>
        </p:txBody>
      </p:sp>
      <p:pic>
        <p:nvPicPr>
          <p:cNvPr id="9" name="Google Shape;996;p125" descr="tools_laptop.jp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893616"/>
            <a:ext cx="9144000" cy="368843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999;p125"/>
          <p:cNvSpPr txBox="1">
            <a:spLocks noGrp="1"/>
          </p:cNvSpPr>
          <p:nvPr>
            <p:ph type="body" idx="1"/>
          </p:nvPr>
        </p:nvSpPr>
        <p:spPr>
          <a:xfrm>
            <a:off x="0" y="3752730"/>
            <a:ext cx="3436536" cy="829317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buNone/>
            </a:pPr>
            <a:r>
              <a:rPr lang="en" sz="2400" dirty="0">
                <a:solidFill>
                  <a:srgbClr val="000000"/>
                </a:solidFill>
              </a:rPr>
              <a:t>* JavaScript and Python</a:t>
            </a:r>
            <a:endParaRPr sz="2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94500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2094696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buClr>
                <a:schemeClr val="dk2"/>
              </a:buClr>
              <a:buSzPts val="2000"/>
            </a:pPr>
            <a:r>
              <a:rPr lang="en" sz="3600" b="1" dirty="0">
                <a:solidFill>
                  <a:srgbClr val="0070C0"/>
                </a:solidFill>
                <a:latin typeface="Open Sans"/>
                <a:ea typeface="Open Sans"/>
                <a:cs typeface="Open Sans"/>
                <a:sym typeface="Dosis"/>
              </a:rPr>
              <a:t>Data Catalogue</a:t>
            </a:r>
            <a:endParaRPr lang="en-US" sz="3600" b="1" dirty="0">
              <a:solidFill>
                <a:srgbClr val="0070C0"/>
              </a:solidFill>
              <a:latin typeface="Open Sans"/>
              <a:ea typeface="Open Sans"/>
              <a:cs typeface="Open Sans"/>
              <a:sym typeface="Dosis"/>
            </a:endParaRPr>
          </a:p>
        </p:txBody>
      </p:sp>
    </p:spTree>
    <p:extLst>
      <p:ext uri="{BB962C8B-B14F-4D97-AF65-F5344CB8AC3E}">
        <p14:creationId xmlns:p14="http://schemas.microsoft.com/office/powerpoint/2010/main" val="6682039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Google Shape;1056;p135"/>
          <p:cNvCxnSpPr/>
          <p:nvPr/>
        </p:nvCxnSpPr>
        <p:spPr>
          <a:xfrm>
            <a:off x="1240338" y="700372"/>
            <a:ext cx="6983320" cy="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6" name="Google Shape;1057;p135"/>
          <p:cNvSpPr txBox="1"/>
          <p:nvPr/>
        </p:nvSpPr>
        <p:spPr>
          <a:xfrm>
            <a:off x="274561" y="3373719"/>
            <a:ext cx="3712670" cy="4632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buClr>
                <a:schemeClr val="accent1"/>
              </a:buClr>
            </a:pPr>
            <a:r>
              <a:rPr lang="en" sz="2000" b="1" kern="1200" dirty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&gt; 200 public datasets</a:t>
            </a:r>
            <a:endParaRPr sz="2000" b="1" kern="1200" dirty="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" name="Google Shape;1058;p135"/>
          <p:cNvSpPr txBox="1"/>
          <p:nvPr/>
        </p:nvSpPr>
        <p:spPr>
          <a:xfrm>
            <a:off x="2062417" y="1289658"/>
            <a:ext cx="1855083" cy="424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buClr>
                <a:schemeClr val="dk1"/>
              </a:buClr>
            </a:pPr>
            <a:r>
              <a:rPr lang="en" sz="2133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MODIS</a:t>
            </a:r>
            <a:endParaRPr sz="2400" dirty="0">
              <a:latin typeface="Roboto"/>
              <a:ea typeface="Roboto"/>
              <a:cs typeface="Roboto"/>
              <a:sym typeface="Roboto"/>
            </a:endParaRPr>
          </a:p>
          <a:p>
            <a:pPr algn="ctr">
              <a:buClr>
                <a:schemeClr val="dk1"/>
              </a:buClr>
            </a:pPr>
            <a:r>
              <a:rPr lang="en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250m daily</a:t>
            </a:r>
            <a:endParaRPr sz="24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" name="Google Shape;1059;p135"/>
          <p:cNvSpPr txBox="1"/>
          <p:nvPr/>
        </p:nvSpPr>
        <p:spPr>
          <a:xfrm>
            <a:off x="3761348" y="1297744"/>
            <a:ext cx="1808728" cy="424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buClr>
                <a:schemeClr val="dk1"/>
              </a:buClr>
            </a:pPr>
            <a:r>
              <a:rPr lang="en" sz="2133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Vector Data</a:t>
            </a:r>
            <a:endParaRPr sz="2400" dirty="0">
              <a:latin typeface="Roboto"/>
              <a:ea typeface="Roboto"/>
              <a:cs typeface="Roboto"/>
              <a:sym typeface="Roboto"/>
            </a:endParaRPr>
          </a:p>
          <a:p>
            <a:pPr algn="ctr">
              <a:buClr>
                <a:schemeClr val="dk1"/>
              </a:buClr>
            </a:pPr>
            <a:r>
              <a:rPr lang="en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WDPA, Tiger</a:t>
            </a:r>
            <a:endParaRPr sz="2400" dirty="0">
              <a:latin typeface="Roboto"/>
              <a:ea typeface="Roboto"/>
              <a:cs typeface="Roboto"/>
              <a:sym typeface="Roboto"/>
            </a:endParaRPr>
          </a:p>
          <a:p>
            <a:pPr algn="ctr">
              <a:buClr>
                <a:schemeClr val="dk1"/>
              </a:buClr>
            </a:pPr>
            <a:endParaRPr sz="2133" b="1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9" name="Google Shape;1060;p13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22095" y="118525"/>
            <a:ext cx="1202769" cy="115399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1061;p1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72352" y="120870"/>
            <a:ext cx="1202769" cy="1149042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oogle Shape;1062;p13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72918" y="118525"/>
            <a:ext cx="1202769" cy="115399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1063;p13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623201" y="120870"/>
            <a:ext cx="1202769" cy="1149042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1064;p135"/>
          <p:cNvSpPr txBox="1"/>
          <p:nvPr/>
        </p:nvSpPr>
        <p:spPr>
          <a:xfrm>
            <a:off x="7145412" y="1297744"/>
            <a:ext cx="2158520" cy="424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lnSpc>
                <a:spcPct val="115000"/>
              </a:lnSpc>
              <a:buClr>
                <a:schemeClr val="dk1"/>
              </a:buClr>
            </a:pPr>
            <a:r>
              <a:rPr lang="en" sz="2133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Weather &amp; Climate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algn="ctr">
              <a:lnSpc>
                <a:spcPct val="115000"/>
              </a:lnSpc>
              <a:buClr>
                <a:schemeClr val="dk1"/>
              </a:buClr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NOAA NCEP, OMI, ...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" name="Google Shape;1065;p135"/>
          <p:cNvSpPr txBox="1"/>
          <p:nvPr/>
        </p:nvSpPr>
        <p:spPr>
          <a:xfrm>
            <a:off x="5395110" y="1297744"/>
            <a:ext cx="2158520" cy="424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buClr>
                <a:schemeClr val="dk1"/>
              </a:buClr>
            </a:pPr>
            <a:r>
              <a:rPr lang="en" sz="2133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Terrain &amp;</a:t>
            </a:r>
            <a:endParaRPr sz="2133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algn="ctr">
              <a:buClr>
                <a:schemeClr val="dk1"/>
              </a:buClr>
            </a:pPr>
            <a:r>
              <a:rPr lang="en" sz="2133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Land Cover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" name="Google Shape;1066;p135"/>
          <p:cNvSpPr txBox="1"/>
          <p:nvPr/>
        </p:nvSpPr>
        <p:spPr>
          <a:xfrm>
            <a:off x="4884334" y="3373719"/>
            <a:ext cx="4522155" cy="4632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buClr>
                <a:schemeClr val="accent3"/>
              </a:buClr>
            </a:pPr>
            <a:r>
              <a:rPr lang="en" sz="2000" b="1" dirty="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&gt; 4000 new images every day</a:t>
            </a:r>
            <a:endParaRPr sz="20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" name="Google Shape;1067;p135"/>
          <p:cNvSpPr txBox="1"/>
          <p:nvPr/>
        </p:nvSpPr>
        <p:spPr>
          <a:xfrm>
            <a:off x="190510" y="3877141"/>
            <a:ext cx="3570838" cy="4632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buClr>
                <a:schemeClr val="accent2"/>
              </a:buClr>
            </a:pPr>
            <a:r>
              <a:rPr lang="en" sz="2000" b="1" dirty="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&gt; 5 million images</a:t>
            </a:r>
            <a:endParaRPr sz="20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" name="Google Shape;1068;p135"/>
          <p:cNvSpPr txBox="1"/>
          <p:nvPr/>
        </p:nvSpPr>
        <p:spPr>
          <a:xfrm>
            <a:off x="4956989" y="3891974"/>
            <a:ext cx="3435894" cy="4632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buClr>
                <a:schemeClr val="accent4"/>
              </a:buClr>
            </a:pPr>
            <a:r>
              <a:rPr lang="en" sz="2000" b="1" dirty="0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&gt; 7 petabytes of data</a:t>
            </a:r>
            <a:endParaRPr sz="20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" name="Google Shape;1069;p135"/>
          <p:cNvSpPr txBox="1"/>
          <p:nvPr/>
        </p:nvSpPr>
        <p:spPr>
          <a:xfrm>
            <a:off x="76476" y="1297739"/>
            <a:ext cx="2453406" cy="5998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buClr>
                <a:schemeClr val="dk1"/>
              </a:buClr>
            </a:pPr>
            <a:r>
              <a:rPr lang="en" sz="2133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Landsat &amp; Sentinel 1, 2</a:t>
            </a:r>
            <a:endParaRPr sz="2400" dirty="0">
              <a:latin typeface="Roboto"/>
              <a:ea typeface="Roboto"/>
              <a:cs typeface="Roboto"/>
              <a:sym typeface="Roboto"/>
            </a:endParaRPr>
          </a:p>
          <a:p>
            <a:pPr algn="ctr">
              <a:buClr>
                <a:schemeClr val="dk1"/>
              </a:buClr>
            </a:pPr>
            <a:r>
              <a:rPr lang="en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10-30m, weekly</a:t>
            </a:r>
            <a:endParaRPr sz="24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" name="Google Shape;1070;p135"/>
          <p:cNvSpPr txBox="1"/>
          <p:nvPr/>
        </p:nvSpPr>
        <p:spPr>
          <a:xfrm>
            <a:off x="1359014" y="2635663"/>
            <a:ext cx="6613396" cy="4632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buClr>
                <a:schemeClr val="dk2"/>
              </a:buClr>
            </a:pPr>
            <a:r>
              <a:rPr lang="en" sz="2000" b="1" dirty="0">
                <a:solidFill>
                  <a:schemeClr val="tx1">
                    <a:lumMod val="50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... and upload your own vectors and rasters</a:t>
            </a:r>
            <a:endParaRPr sz="2000" dirty="0">
              <a:solidFill>
                <a:schemeClr val="tx1">
                  <a:lumMod val="50000"/>
                </a:schemeClr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0" name="Google Shape;1071;p1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22608" y="120874"/>
            <a:ext cx="1191384" cy="1138166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1072;p13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987231" y="62345"/>
            <a:ext cx="1338147" cy="124370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964058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52" y="-1"/>
            <a:ext cx="8946572" cy="4702630"/>
          </a:xfrm>
          <a:prstGeom prst="rect">
            <a:avLst/>
          </a:prstGeom>
        </p:spPr>
      </p:pic>
      <p:sp>
        <p:nvSpPr>
          <p:cNvPr id="8" name="Google Shape;1078;p136"/>
          <p:cNvSpPr/>
          <p:nvPr/>
        </p:nvSpPr>
        <p:spPr>
          <a:xfrm>
            <a:off x="4791208" y="30152"/>
            <a:ext cx="654774" cy="315986"/>
          </a:xfrm>
          <a:prstGeom prst="ellipse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" name="Google Shape;1079;p136"/>
          <p:cNvCxnSpPr>
            <a:stCxn id="10" idx="3"/>
            <a:endCxn id="8" idx="2"/>
          </p:cNvCxnSpPr>
          <p:nvPr/>
        </p:nvCxnSpPr>
        <p:spPr>
          <a:xfrm flipV="1">
            <a:off x="4511709" y="188145"/>
            <a:ext cx="279499" cy="187537"/>
          </a:xfrm>
          <a:prstGeom prst="curvedConnector3">
            <a:avLst>
              <a:gd name="adj1" fmla="val 50000"/>
            </a:avLst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0" name="Google Shape;1080;p136"/>
          <p:cNvSpPr txBox="1"/>
          <p:nvPr/>
        </p:nvSpPr>
        <p:spPr>
          <a:xfrm>
            <a:off x="3016332" y="98220"/>
            <a:ext cx="1495377" cy="5549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Search</a:t>
            </a:r>
            <a:endParaRPr sz="3000" b="1" dirty="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4109831493"/>
      </p:ext>
    </p:extLst>
  </p:cSld>
  <p:clrMapOvr>
    <a:masterClrMapping/>
  </p:clrMapOvr>
</p:sld>
</file>

<file path=ppt/theme/theme1.xml><?xml version="1.0" encoding="utf-8"?>
<a:theme xmlns:a="http://schemas.openxmlformats.org/drawingml/2006/main" name="Cerimon template">
  <a:themeElements>
    <a:clrScheme name="Custom 347">
      <a:dk1>
        <a:srgbClr val="415665"/>
      </a:dk1>
      <a:lt1>
        <a:srgbClr val="FFFFFF"/>
      </a:lt1>
      <a:dk2>
        <a:srgbClr val="0DB7C4"/>
      </a:dk2>
      <a:lt2>
        <a:srgbClr val="F6F6F6"/>
      </a:lt2>
      <a:accent1>
        <a:srgbClr val="0A95B0"/>
      </a:accent1>
      <a:accent2>
        <a:srgbClr val="A7E5E9"/>
      </a:accent2>
      <a:accent3>
        <a:srgbClr val="A9D039"/>
      </a:accent3>
      <a:accent4>
        <a:srgbClr val="FFBC00"/>
      </a:accent4>
      <a:accent5>
        <a:srgbClr val="F24745"/>
      </a:accent5>
      <a:accent6>
        <a:srgbClr val="B3B3B3"/>
      </a:accent6>
      <a:hlink>
        <a:srgbClr val="0DB7C4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815</TotalTime>
  <Words>348</Words>
  <Application>Microsoft Office PowerPoint</Application>
  <PresentationFormat>On-screen Show (16:9)</PresentationFormat>
  <Paragraphs>76</Paragraphs>
  <Slides>22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2" baseType="lpstr">
      <vt:lpstr>Source Sans Pro</vt:lpstr>
      <vt:lpstr>Roboto</vt:lpstr>
      <vt:lpstr>Google Sans</vt:lpstr>
      <vt:lpstr>Calibri</vt:lpstr>
      <vt:lpstr>Dosis</vt:lpstr>
      <vt:lpstr>Trebuchet MS</vt:lpstr>
      <vt:lpstr>Droid Sans</vt:lpstr>
      <vt:lpstr>Open Sans</vt:lpstr>
      <vt:lpstr>Arial</vt:lpstr>
      <vt:lpstr>Cerimon template</vt:lpstr>
      <vt:lpstr>TRAINING IN GOOGLE EARTH ENGINE (GEE) AND R FOR SEGREGATING  COMMODITIES FROM FOREST AND OTHER LAND COVER CLASSES</vt:lpstr>
      <vt:lpstr>Overview : Google Earth Engine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GEE Geospatial Analysis Concepts</vt:lpstr>
      <vt:lpstr>Data Models</vt:lpstr>
      <vt:lpstr>Data Models</vt:lpstr>
      <vt:lpstr>Data Models</vt:lpstr>
      <vt:lpstr>Per pixel computations</vt:lpstr>
      <vt:lpstr>Compositing (aggregation over a stack)</vt:lpstr>
      <vt:lpstr>Map</vt:lpstr>
      <vt:lpstr>Reduce</vt:lpstr>
      <vt:lpstr>GEE can be used for:</vt:lpstr>
      <vt:lpstr>Reference Material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Foster Mensah</dc:creator>
  <cp:lastModifiedBy>Ernest Opoku-Kwarteng</cp:lastModifiedBy>
  <cp:revision>52</cp:revision>
  <dcterms:modified xsi:type="dcterms:W3CDTF">2022-09-04T21:44:34Z</dcterms:modified>
</cp:coreProperties>
</file>